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s/slide14.xml" ContentType="application/vnd.openxmlformats-officedocument.presentationml.slide+xml"/>
  <Override PartName="/ppt/embeddings/oleObject1.bin" ContentType="application/vnd.openxmlformats-officedocument.oleObject"/>
  <Default Extension="xml" ContentType="application/xml"/>
  <Override PartName="/ppt/slides/slide45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.xml" ContentType="application/vnd.openxmlformats-officedocument.presentationml.notesSlide+xml"/>
  <Override PartName="/ppt/slides/slide28.xml" ContentType="application/vnd.openxmlformats-officedocument.presentationml.slide+xml"/>
  <Override PartName="/ppt/slides/slide21.xml" ContentType="application/vnd.openxmlformats-officedocument.presentationml.slide+xml"/>
  <Override PartName="/ppt/slides/slide37.xml" ContentType="application/vnd.openxmlformats-officedocument.presentationml.slide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embeddings/oleObject7.bin" ContentType="application/vnd.openxmlformats-officedocument.oleObject"/>
  <Override PartName="/docProps/core.xml" ContentType="application/vnd.openxmlformats-package.core-properties+xml"/>
  <Override PartName="/ppt/notesSlides/notesSlide7.xml" ContentType="application/vnd.openxmlformats-officedocument.presentationml.notesSlide+xml"/>
  <Override PartName="/ppt/slides/slide44.xml" ContentType="application/vnd.openxmlformats-officedocument.presentationml.slide+xml"/>
  <Override PartName="/ppt/slides/slide27.xml" ContentType="application/vnd.openxmlformats-officedocument.presentationml.slide+xml"/>
  <Default Extension="vml" ContentType="application/vnd.openxmlformats-officedocument.vmlDrawing"/>
  <Override PartName="/ppt/slides/slide20.xml" ContentType="application/vnd.openxmlformats-officedocument.presentationml.slide+xml"/>
  <Override PartName="/ppt/slides/slide36.xml" ContentType="application/vnd.openxmlformats-officedocument.presentationml.slide+xml"/>
  <Default Extension="emf" ContentType="image/x-emf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Layouts/slideLayout4.xml" ContentType="application/vnd.openxmlformats-officedocument.presentationml.slideLayout+xml"/>
  <Default Extension="png" ContentType="image/png"/>
  <Override PartName="/ppt/notesSlides/notesSlide8.xml" ContentType="application/vnd.openxmlformats-officedocument.presentationml.notesSlide+xml"/>
  <Override PartName="/ppt/slides/slide12.xml" ContentType="application/vnd.openxmlformats-officedocument.presentationml.slide+xml"/>
  <Override PartName="/ppt/embeddings/oleObject6.bin" ContentType="application/vnd.openxmlformats-officedocument.oleObject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slides/slide43.xml" ContentType="application/vnd.openxmlformats-officedocument.presentationml.slide+xml"/>
  <Override PartName="/ppt/slides/slide26.xml" ContentType="application/vnd.openxmlformats-officedocument.presentationml.slide+xml"/>
  <Override PartName="/ppt/slides/slide52.xml" ContentType="application/vnd.openxmlformats-officedocument.presentationml.slide+xml"/>
  <Override PartName="/ppt/slides/slide35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1.xml" ContentType="application/vnd.openxmlformats-officedocument.presentationml.slide+xml"/>
  <Override PartName="/ppt/embeddings/oleObject5.bin" ContentType="application/vnd.openxmlformats-officedocument.oleObject"/>
  <Override PartName="/ppt/slides/slide49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42.xml" ContentType="application/vnd.openxmlformats-officedocument.presentationml.slide+xml"/>
  <Override PartName="/ppt/slides/slide25.xml" ContentType="application/vnd.openxmlformats-officedocument.presentationml.slide+xml"/>
  <Override PartName="/ppt/slides/slide51.xml" ContentType="application/vnd.openxmlformats-officedocument.presentationml.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ppt/embeddings/oleObject4.bin" ContentType="application/vnd.openxmlformats-officedocument.oleObject"/>
  <Default Extension="wmf" ContentType="image/x-wmf"/>
  <Override PartName="/ppt/slides/slide48.xml" ContentType="application/vnd.openxmlformats-officedocument.presentationml.slide+xml"/>
  <Override PartName="/docProps/app.xml" ContentType="application/vnd.openxmlformats-officedocument.extended-properties+xml"/>
  <Override PartName="/ppt/notesSlides/notesSlide4.xml" ContentType="application/vnd.openxmlformats-officedocument.presentationml.notesSlide+xml"/>
  <Override PartName="/ppt/slides/slide41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24.xml" ContentType="application/vnd.openxmlformats-officedocument.presentationml.slide+xml"/>
  <Override PartName="/ppt/slides/slide50.xml" ContentType="application/vnd.openxmlformats-officedocument.presentationml.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Default Extension="jpeg" ContentType="image/jpeg"/>
  <Override PartName="/ppt/viewProps.xml" ContentType="application/vnd.openxmlformats-officedocument.presentationml.viewProps+xml"/>
  <Override PartName="/ppt/embeddings/oleObject3.bin" ContentType="application/vnd.openxmlformats-officedocument.oleObject"/>
  <Override PartName="/ppt/slides/slide47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0.xml" ContentType="application/vnd.openxmlformats-officedocument.presentationml.slide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s/slide39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5.xml" ContentType="application/vnd.openxmlformats-officedocument.presentationml.slide+xml"/>
  <Override PartName="/ppt/embeddings/oleObject2.bin" ContentType="application/vnd.openxmlformats-officedocument.oleObject"/>
  <Override PartName="/ppt/slides/slide4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29.xml" ContentType="application/vnd.openxmlformats-officedocument.presentationml.slide+xml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slides/slide38.xml" ContentType="application/vnd.openxmlformats-officedocument.presentationml.slide+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Default Extension="bin" ContentType="application/vnd.openxmlformats-officedocument.presentationml.printerSettings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notesMasterIdLst>
    <p:notesMasterId r:id="rId54"/>
  </p:notesMasterIdLst>
  <p:sldIdLst>
    <p:sldId id="256" r:id="rId2"/>
    <p:sldId id="257" r:id="rId3"/>
    <p:sldId id="270" r:id="rId4"/>
    <p:sldId id="273" r:id="rId5"/>
    <p:sldId id="274" r:id="rId6"/>
    <p:sldId id="275" r:id="rId7"/>
    <p:sldId id="277" r:id="rId8"/>
    <p:sldId id="278" r:id="rId9"/>
    <p:sldId id="282" r:id="rId10"/>
    <p:sldId id="279" r:id="rId11"/>
    <p:sldId id="281" r:id="rId12"/>
    <p:sldId id="320" r:id="rId13"/>
    <p:sldId id="280" r:id="rId14"/>
    <p:sldId id="283" r:id="rId15"/>
    <p:sldId id="295" r:id="rId16"/>
    <p:sldId id="291" r:id="rId17"/>
    <p:sldId id="321" r:id="rId18"/>
    <p:sldId id="322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58" r:id="rId27"/>
    <p:sldId id="316" r:id="rId28"/>
    <p:sldId id="292" r:id="rId29"/>
    <p:sldId id="293" r:id="rId30"/>
    <p:sldId id="294" r:id="rId31"/>
    <p:sldId id="296" r:id="rId32"/>
    <p:sldId id="265" r:id="rId33"/>
    <p:sldId id="269" r:id="rId34"/>
    <p:sldId id="300" r:id="rId35"/>
    <p:sldId id="301" r:id="rId36"/>
    <p:sldId id="264" r:id="rId37"/>
    <p:sldId id="323" r:id="rId38"/>
    <p:sldId id="268" r:id="rId39"/>
    <p:sldId id="304" r:id="rId40"/>
    <p:sldId id="305" r:id="rId41"/>
    <p:sldId id="303" r:id="rId42"/>
    <p:sldId id="306" r:id="rId43"/>
    <p:sldId id="317" r:id="rId44"/>
    <p:sldId id="297" r:id="rId45"/>
    <p:sldId id="298" r:id="rId46"/>
    <p:sldId id="299" r:id="rId47"/>
    <p:sldId id="307" r:id="rId48"/>
    <p:sldId id="308" r:id="rId49"/>
    <p:sldId id="309" r:id="rId50"/>
    <p:sldId id="310" r:id="rId51"/>
    <p:sldId id="311" r:id="rId52"/>
    <p:sldId id="315" r:id="rId53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848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72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notesMaster" Target="notesMasters/notesMaster1.xml"/><Relationship Id="rId55" Type="http://schemas.openxmlformats.org/officeDocument/2006/relationships/printerSettings" Target="printerSettings/printerSettings1.bin"/><Relationship Id="rId56" Type="http://schemas.openxmlformats.org/officeDocument/2006/relationships/presProps" Target="presProps.xml"/><Relationship Id="rId57" Type="http://schemas.openxmlformats.org/officeDocument/2006/relationships/viewProps" Target="viewProps.xml"/><Relationship Id="rId58" Type="http://schemas.openxmlformats.org/officeDocument/2006/relationships/theme" Target="theme/theme1.xml"/><Relationship Id="rId59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image" Target="../media/image1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47A4F8-0115-BB42-837F-5B3E3670CAC3}" type="datetimeFigureOut">
              <a:rPr lang="it-IT" smtClean="0"/>
              <a:pPr/>
              <a:t>22-05-2012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2E20DA-B960-0A4B-86DD-F34236D64293}" type="slidenum">
              <a:rPr lang="it-IT" smtClean="0"/>
              <a:pPr/>
              <a:t>‹n.›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BDF28A-E381-1140-9100-FF2C674D7F0B}" type="slidenum">
              <a:rPr lang="it-IT" smtClean="0">
                <a:latin typeface="Arial" pitchFamily="-1" charset="0"/>
                <a:ea typeface="ＭＳ Ｐゴシック" pitchFamily="-1" charset="-128"/>
                <a:cs typeface="ＭＳ Ｐゴシック" pitchFamily="-1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it-IT" smtClean="0">
              <a:latin typeface="Arial" pitchFamily="-1" charset="0"/>
              <a:ea typeface="ＭＳ Ｐゴシック" pitchFamily="-1" charset="-128"/>
              <a:cs typeface="ＭＳ Ｐゴシック" pitchFamily="-1" charset="-128"/>
            </a:endParaRPr>
          </a:p>
        </p:txBody>
      </p:sp>
      <p:sp>
        <p:nvSpPr>
          <p:cNvPr id="123907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A73E472-8697-0347-BDFA-AD042920DC1B}" type="slidenum">
              <a:rPr lang="it-IT" smtClean="0">
                <a:latin typeface="Arial" pitchFamily="-1" charset="0"/>
                <a:ea typeface="ＭＳ Ｐゴシック" pitchFamily="-1" charset="-128"/>
                <a:cs typeface="ＭＳ Ｐゴシック" pitchFamily="-1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it-IT" smtClean="0">
              <a:latin typeface="Arial" pitchFamily="-1" charset="0"/>
              <a:ea typeface="ＭＳ Ｐゴシック" pitchFamily="-1" charset="-128"/>
              <a:cs typeface="ＭＳ Ｐゴシック" pitchFamily="-1" charset="-128"/>
            </a:endParaRPr>
          </a:p>
        </p:txBody>
      </p:sp>
      <p:sp>
        <p:nvSpPr>
          <p:cNvPr id="125955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0F23300-BCEE-F841-969D-41C3B74A500F}" type="slidenum">
              <a:rPr lang="it-IT" smtClean="0">
                <a:latin typeface="Arial" pitchFamily="-1" charset="0"/>
                <a:ea typeface="ＭＳ Ｐゴシック" pitchFamily="-1" charset="-128"/>
                <a:cs typeface="ＭＳ Ｐゴシック" pitchFamily="-1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it-IT" smtClean="0">
              <a:latin typeface="Arial" pitchFamily="-1" charset="0"/>
              <a:ea typeface="ＭＳ Ｐゴシック" pitchFamily="-1" charset="-128"/>
              <a:cs typeface="ＭＳ Ｐゴシック" pitchFamily="-1" charset="-128"/>
            </a:endParaRPr>
          </a:p>
        </p:txBody>
      </p:sp>
      <p:sp>
        <p:nvSpPr>
          <p:cNvPr id="130051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37CEA5A-F30E-3444-85CE-74851AC79F30}" type="slidenum">
              <a:rPr lang="it-IT" smtClean="0">
                <a:latin typeface="Arial" pitchFamily="-1" charset="0"/>
                <a:ea typeface="ＭＳ Ｐゴシック" pitchFamily="-1" charset="-128"/>
                <a:cs typeface="ＭＳ Ｐゴシック" pitchFamily="-1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it-IT" smtClean="0">
              <a:latin typeface="Arial" pitchFamily="-1" charset="0"/>
              <a:ea typeface="ＭＳ Ｐゴシック" pitchFamily="-1" charset="-128"/>
              <a:cs typeface="ＭＳ Ｐゴシック" pitchFamily="-1" charset="-128"/>
            </a:endParaRPr>
          </a:p>
        </p:txBody>
      </p:sp>
      <p:sp>
        <p:nvSpPr>
          <p:cNvPr id="132099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7A8599-0AEA-0543-A4E6-5A611BF945FF}" type="slidenum">
              <a:rPr lang="en-US"/>
              <a:pPr/>
              <a:t>34</a:t>
            </a:fld>
            <a:endParaRPr lang="en-US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 cap="flat"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51AC06-34F5-EA48-A491-6E85BBD71D70}" type="slidenum">
              <a:rPr lang="en-US"/>
              <a:pPr/>
              <a:t>35</a:t>
            </a:fld>
            <a:endParaRPr lang="en-US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  <p:sp>
        <p:nvSpPr>
          <p:cNvPr id="57348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455613"/>
            <a:fld id="{FBC7DF11-A960-1248-947D-9833F05DF6BC}" type="slidenum">
              <a:rPr lang="it-IT" smtClean="0">
                <a:solidFill>
                  <a:srgbClr val="000000"/>
                </a:solidFill>
              </a:rPr>
              <a:pPr defTabSz="455613"/>
              <a:t>41</a:t>
            </a:fld>
            <a:endParaRPr lang="it-IT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defRPr/>
            </a:pPr>
            <a:fld id="{3311A004-2E6A-814E-83CD-075DE54151D8}" type="slidenum">
              <a:rPr lang="it-IT"/>
              <a:pPr>
                <a:defRPr/>
              </a:pPr>
              <a:t>47</a:t>
            </a:fld>
            <a:endParaRPr lang="it-IT"/>
          </a:p>
        </p:txBody>
      </p:sp>
      <p:sp>
        <p:nvSpPr>
          <p:cNvPr id="86019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6175" y="687388"/>
            <a:ext cx="4567238" cy="3425825"/>
          </a:xfrm>
          <a:solidFill>
            <a:srgbClr val="FFFFFF"/>
          </a:solidFill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it-IT">
              <a:ea typeface="ＭＳ Ｐゴシック" pitchFamily="-1" charset="-128"/>
              <a:cs typeface="ＭＳ Ｐゴシック" pitchFamily="-1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8ED8D-48C8-4C4F-AAED-384C4C5FF09F}" type="datetimeFigureOut">
              <a:rPr lang="it-IT" smtClean="0"/>
              <a:pPr/>
              <a:t>22-05-2012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EE19D-E14B-4C3B-9A94-A9FFDB191103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900328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8ED8D-48C8-4C4F-AAED-384C4C5FF09F}" type="datetimeFigureOut">
              <a:rPr lang="it-IT" smtClean="0"/>
              <a:pPr/>
              <a:t>22-05-2012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EE19D-E14B-4C3B-9A94-A9FFDB191103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63296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8ED8D-48C8-4C4F-AAED-384C4C5FF09F}" type="datetimeFigureOut">
              <a:rPr lang="it-IT" smtClean="0"/>
              <a:pPr/>
              <a:t>22-05-2012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EE19D-E14B-4C3B-9A94-A9FFDB191103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0505508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">
  <p:cSld name="Titolo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B111C-EE2F-0949-AFF9-3C1EE5F8524E}" type="datetime1">
              <a:rPr lang="it-IT"/>
              <a:pPr>
                <a:defRPr/>
              </a:pPr>
              <a:t>22-05-2012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C81FF-A215-0342-B37E-048728B1C037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8ED8D-48C8-4C4F-AAED-384C4C5FF09F}" type="datetimeFigureOut">
              <a:rPr lang="it-IT" smtClean="0"/>
              <a:pPr/>
              <a:t>22-05-2012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EE19D-E14B-4C3B-9A94-A9FFDB191103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137699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8ED8D-48C8-4C4F-AAED-384C4C5FF09F}" type="datetimeFigureOut">
              <a:rPr lang="it-IT" smtClean="0"/>
              <a:pPr/>
              <a:t>22-05-2012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EE19D-E14B-4C3B-9A94-A9FFDB191103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06244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8ED8D-48C8-4C4F-AAED-384C4C5FF09F}" type="datetimeFigureOut">
              <a:rPr lang="it-IT" smtClean="0"/>
              <a:pPr/>
              <a:t>22-05-2012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EE19D-E14B-4C3B-9A94-A9FFDB191103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660803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8ED8D-48C8-4C4F-AAED-384C4C5FF09F}" type="datetimeFigureOut">
              <a:rPr lang="it-IT" smtClean="0"/>
              <a:pPr/>
              <a:t>22-05-2012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EE19D-E14B-4C3B-9A94-A9FFDB191103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69882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8ED8D-48C8-4C4F-AAED-384C4C5FF09F}" type="datetimeFigureOut">
              <a:rPr lang="it-IT" smtClean="0"/>
              <a:pPr/>
              <a:t>22-05-2012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EE19D-E14B-4C3B-9A94-A9FFDB191103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912397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8ED8D-48C8-4C4F-AAED-384C4C5FF09F}" type="datetimeFigureOut">
              <a:rPr lang="it-IT" smtClean="0"/>
              <a:pPr/>
              <a:t>22-05-2012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EE19D-E14B-4C3B-9A94-A9FFDB191103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677452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8ED8D-48C8-4C4F-AAED-384C4C5FF09F}" type="datetimeFigureOut">
              <a:rPr lang="it-IT" smtClean="0"/>
              <a:pPr/>
              <a:t>22-05-2012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EE19D-E14B-4C3B-9A94-A9FFDB191103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965034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8ED8D-48C8-4C4F-AAED-384C4C5FF09F}" type="datetimeFigureOut">
              <a:rPr lang="it-IT" smtClean="0"/>
              <a:pPr/>
              <a:t>22-05-2012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EE19D-E14B-4C3B-9A94-A9FFDB191103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94492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38ED8D-48C8-4C4F-AAED-384C4C5FF09F}" type="datetimeFigureOut">
              <a:rPr lang="it-IT" smtClean="0"/>
              <a:pPr/>
              <a:t>22-05-2012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5EE19D-E14B-4C3B-9A94-A9FFDB191103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8629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4" Type="http://schemas.openxmlformats.org/officeDocument/2006/relationships/oleObject" Target="../embeddings/oleObject5.bin"/><Relationship Id="rId5" Type="http://schemas.openxmlformats.org/officeDocument/2006/relationships/image" Target="../media/image16.pn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1.xml"/><Relationship Id="rId3" Type="http://schemas.openxmlformats.org/officeDocument/2006/relationships/oleObject" Target="../embeddings/oleObject6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12.xml"/><Relationship Id="rId3" Type="http://schemas.openxmlformats.org/officeDocument/2006/relationships/oleObject" Target="../embeddings/oleObject7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6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png"/><Relationship Id="rId3" Type="http://schemas.openxmlformats.org/officeDocument/2006/relationships/image" Target="../media/image37.e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8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3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png"/><Relationship Id="rId3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51.png"/><Relationship Id="rId5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3.wm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jpeg"/><Relationship Id="rId3" Type="http://schemas.openxmlformats.org/officeDocument/2006/relationships/image" Target="../media/image5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oleObject" Target="../embeddings/oleObject1.bin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4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7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0.png"/><Relationship Id="rId3" Type="http://schemas.openxmlformats.org/officeDocument/2006/relationships/image" Target="../media/image61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2.png"/><Relationship Id="rId3" Type="http://schemas.openxmlformats.org/officeDocument/2006/relationships/image" Target="../media/image6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4" Type="http://schemas.openxmlformats.org/officeDocument/2006/relationships/oleObject" Target="../embeddings/oleObject2.bin"/><Relationship Id="rId5" Type="http://schemas.openxmlformats.org/officeDocument/2006/relationships/image" Target="../media/image5.jpe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oleObject" Target="../embeddings/oleObject3.bin"/><Relationship Id="rId5" Type="http://schemas.openxmlformats.org/officeDocument/2006/relationships/image" Target="../media/image7.jpe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smtClean="0"/>
              <a:t>Il problema del dolore nell’amputato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b="1" i="1" dirty="0" smtClean="0"/>
              <a:t>Cesare Bonezzi</a:t>
            </a:r>
          </a:p>
          <a:p>
            <a:r>
              <a:rPr lang="it-IT" sz="2162" dirty="0" smtClean="0"/>
              <a:t>Centro di Ricerca cin Fisiopatologia e Terapia del dolore </a:t>
            </a:r>
          </a:p>
          <a:p>
            <a:r>
              <a:rPr lang="it-IT" sz="2162" dirty="0" smtClean="0"/>
              <a:t>Fondazione Salvatore </a:t>
            </a:r>
            <a:r>
              <a:rPr lang="it-IT" sz="2162" dirty="0" err="1" smtClean="0"/>
              <a:t>Maugeri</a:t>
            </a:r>
            <a:endParaRPr lang="it-IT" sz="2162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5357520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Immagin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25413"/>
            <a:ext cx="5895975" cy="497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Rettangolo 2"/>
          <p:cNvSpPr>
            <a:spLocks noChangeArrowheads="1"/>
          </p:cNvSpPr>
          <p:nvPr/>
        </p:nvSpPr>
        <p:spPr bwMode="auto">
          <a:xfrm>
            <a:off x="2819400" y="5105400"/>
            <a:ext cx="57150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it-IT">
                <a:latin typeface="Calibri" pitchFamily="-1" charset="0"/>
              </a:rPr>
              <a:t>After injury to nociceptor neurons, increases in transcription or altered trafficking of sodium channels as wellas a reduction in potassium channels increases membrane excitability sufficiently so that action potentials are generated spontaneously (ectopicactivity)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7200" y="609600"/>
            <a:ext cx="4014787" cy="540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2"/>
          <p:cNvSpPr txBox="1"/>
          <p:nvPr/>
        </p:nvSpPr>
        <p:spPr>
          <a:xfrm>
            <a:off x="228600" y="1066800"/>
            <a:ext cx="419100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200" b="1" dirty="0" smtClean="0"/>
              <a:t>Dolore irradiato nel territorio di innervazione dove sono presenti deficit del sistema </a:t>
            </a:r>
            <a:r>
              <a:rPr lang="it-IT" sz="4200" b="1" dirty="0" err="1" smtClean="0"/>
              <a:t>somatosensoriale</a:t>
            </a:r>
            <a:endParaRPr lang="it-IT" sz="42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59400"/>
            <a:ext cx="8362950" cy="1498600"/>
          </a:xfrm>
        </p:spPr>
        <p:txBody>
          <a:bodyPr/>
          <a:lstStyle/>
          <a:p>
            <a:r>
              <a:rPr lang="it-IT" sz="2000" b="1" dirty="0" err="1">
                <a:solidFill>
                  <a:srgbClr val="000000"/>
                </a:solidFill>
              </a:rPr>
              <a:t>Foisneau-Lottin</a:t>
            </a:r>
            <a:r>
              <a:rPr lang="it-IT" sz="2000" b="1" dirty="0">
                <a:solidFill>
                  <a:srgbClr val="000000"/>
                </a:solidFill>
              </a:rPr>
              <a:t> A. </a:t>
            </a:r>
            <a:r>
              <a:rPr lang="it-IT" sz="2000" b="1" dirty="0" err="1">
                <a:solidFill>
                  <a:srgbClr val="000000"/>
                </a:solidFill>
              </a:rPr>
              <a:t>et</a:t>
            </a:r>
            <a:r>
              <a:rPr lang="it-IT" sz="2000" b="1" dirty="0">
                <a:solidFill>
                  <a:srgbClr val="000000"/>
                </a:solidFill>
              </a:rPr>
              <a:t> al.: </a:t>
            </a:r>
            <a:r>
              <a:rPr lang="it-IT" sz="2000" b="1" dirty="0" err="1">
                <a:solidFill>
                  <a:srgbClr val="000000"/>
                </a:solidFill>
              </a:rPr>
              <a:t>Bursitis</a:t>
            </a:r>
            <a:r>
              <a:rPr lang="it-IT" sz="2000" b="1" dirty="0">
                <a:solidFill>
                  <a:srgbClr val="000000"/>
                </a:solidFill>
              </a:rPr>
              <a:t>, </a:t>
            </a:r>
            <a:r>
              <a:rPr lang="it-IT" sz="2000" b="1" dirty="0" err="1">
                <a:solidFill>
                  <a:srgbClr val="000000"/>
                </a:solidFill>
              </a:rPr>
              <a:t>adventitious</a:t>
            </a:r>
            <a:r>
              <a:rPr lang="it-IT" sz="2000" b="1" dirty="0">
                <a:solidFill>
                  <a:srgbClr val="000000"/>
                </a:solidFill>
              </a:rPr>
              <a:t> </a:t>
            </a:r>
            <a:r>
              <a:rPr lang="it-IT" sz="2000" b="1" dirty="0" err="1">
                <a:solidFill>
                  <a:srgbClr val="000000"/>
                </a:solidFill>
              </a:rPr>
              <a:t>bursa</a:t>
            </a:r>
            <a:r>
              <a:rPr lang="it-IT" sz="2000" b="1" dirty="0">
                <a:solidFill>
                  <a:srgbClr val="000000"/>
                </a:solidFill>
              </a:rPr>
              <a:t>, and </a:t>
            </a:r>
            <a:r>
              <a:rPr lang="it-IT" sz="2000" b="1" dirty="0" err="1">
                <a:solidFill>
                  <a:srgbClr val="000000"/>
                </a:solidFill>
              </a:rPr>
              <a:t>bone</a:t>
            </a:r>
            <a:r>
              <a:rPr lang="it-IT" sz="2000" b="1" dirty="0">
                <a:solidFill>
                  <a:srgbClr val="000000"/>
                </a:solidFill>
              </a:rPr>
              <a:t> </a:t>
            </a:r>
            <a:r>
              <a:rPr lang="it-IT" sz="2000" b="1" dirty="0" err="1">
                <a:solidFill>
                  <a:srgbClr val="000000"/>
                </a:solidFill>
              </a:rPr>
              <a:t>marrow</a:t>
            </a:r>
            <a:r>
              <a:rPr lang="it-IT" sz="2000" b="1" dirty="0">
                <a:solidFill>
                  <a:srgbClr val="000000"/>
                </a:solidFill>
              </a:rPr>
              <a:t> edema in </a:t>
            </a:r>
            <a:r>
              <a:rPr lang="it-IT" sz="2000" b="1" dirty="0" err="1">
                <a:solidFill>
                  <a:srgbClr val="000000"/>
                </a:solidFill>
              </a:rPr>
              <a:t>tibial</a:t>
            </a:r>
            <a:r>
              <a:rPr lang="it-IT" sz="2000" b="1" dirty="0">
                <a:solidFill>
                  <a:srgbClr val="000000"/>
                </a:solidFill>
              </a:rPr>
              <a:t> </a:t>
            </a:r>
            <a:r>
              <a:rPr lang="it-IT" sz="2000" b="1" dirty="0" err="1" smtClean="0">
                <a:solidFill>
                  <a:srgbClr val="000000"/>
                </a:solidFill>
              </a:rPr>
              <a:t>stumps</a:t>
            </a:r>
            <a:r>
              <a:rPr lang="it-IT" sz="2000" b="1" dirty="0">
                <a:solidFill>
                  <a:srgbClr val="000000"/>
                </a:solidFill>
              </a:rPr>
              <a:t>: the </a:t>
            </a:r>
            <a:r>
              <a:rPr lang="it-IT" sz="2000" b="1" dirty="0" err="1">
                <a:solidFill>
                  <a:srgbClr val="000000"/>
                </a:solidFill>
              </a:rPr>
              <a:t>contribution</a:t>
            </a:r>
            <a:r>
              <a:rPr lang="it-IT" sz="2000" b="1" dirty="0">
                <a:solidFill>
                  <a:srgbClr val="000000"/>
                </a:solidFill>
              </a:rPr>
              <a:t> </a:t>
            </a:r>
            <a:r>
              <a:rPr lang="it-IT" sz="2000" b="1" dirty="0" err="1">
                <a:solidFill>
                  <a:srgbClr val="000000"/>
                </a:solidFill>
              </a:rPr>
              <a:t>of</a:t>
            </a:r>
            <a:r>
              <a:rPr lang="it-IT" sz="2000" b="1" dirty="0">
                <a:solidFill>
                  <a:srgbClr val="000000"/>
                </a:solidFill>
              </a:rPr>
              <a:t> </a:t>
            </a:r>
            <a:r>
              <a:rPr lang="it-IT" sz="2000" b="1" dirty="0" err="1">
                <a:solidFill>
                  <a:srgbClr val="000000"/>
                </a:solidFill>
              </a:rPr>
              <a:t>magnetic</a:t>
            </a:r>
            <a:r>
              <a:rPr lang="it-IT" sz="2000" b="1" dirty="0">
                <a:solidFill>
                  <a:srgbClr val="000000"/>
                </a:solidFill>
              </a:rPr>
              <a:t> </a:t>
            </a:r>
            <a:r>
              <a:rPr lang="it-IT" sz="2000" b="1" dirty="0" err="1">
                <a:solidFill>
                  <a:srgbClr val="000000"/>
                </a:solidFill>
              </a:rPr>
              <a:t>resonance</a:t>
            </a:r>
            <a:r>
              <a:rPr lang="it-IT" sz="2000" b="1" dirty="0">
                <a:solidFill>
                  <a:srgbClr val="000000"/>
                </a:solidFill>
              </a:rPr>
              <a:t> </a:t>
            </a:r>
            <a:r>
              <a:rPr lang="it-IT" sz="2000" b="1" dirty="0" err="1">
                <a:solidFill>
                  <a:srgbClr val="000000"/>
                </a:solidFill>
              </a:rPr>
              <a:t>imaging</a:t>
            </a:r>
            <a:r>
              <a:rPr lang="it-IT" sz="2000" b="1" dirty="0">
                <a:solidFill>
                  <a:srgbClr val="000000"/>
                </a:solidFill>
              </a:rPr>
              <a:t> </a:t>
            </a:r>
            <a:r>
              <a:rPr lang="it-IT" sz="2000" b="1" dirty="0" err="1">
                <a:solidFill>
                  <a:srgbClr val="000000"/>
                </a:solidFill>
              </a:rPr>
              <a:t>to</a:t>
            </a:r>
            <a:r>
              <a:rPr lang="it-IT" sz="2000" b="1" dirty="0">
                <a:solidFill>
                  <a:srgbClr val="000000"/>
                </a:solidFill>
              </a:rPr>
              <a:t> the </a:t>
            </a:r>
            <a:r>
              <a:rPr lang="it-IT" sz="2000" b="1" dirty="0" err="1">
                <a:solidFill>
                  <a:srgbClr val="000000"/>
                </a:solidFill>
              </a:rPr>
              <a:t>diagnosis</a:t>
            </a:r>
            <a:r>
              <a:rPr lang="it-IT" sz="2000" b="1" dirty="0">
                <a:solidFill>
                  <a:srgbClr val="000000"/>
                </a:solidFill>
              </a:rPr>
              <a:t> and management </a:t>
            </a:r>
            <a:r>
              <a:rPr lang="it-IT" sz="2000" b="1" dirty="0" err="1">
                <a:solidFill>
                  <a:srgbClr val="000000"/>
                </a:solidFill>
              </a:rPr>
              <a:t>of</a:t>
            </a:r>
            <a:r>
              <a:rPr lang="it-IT" sz="2000" b="1" dirty="0">
                <a:solidFill>
                  <a:srgbClr val="000000"/>
                </a:solidFill>
              </a:rPr>
              <a:t> </a:t>
            </a:r>
            <a:r>
              <a:rPr lang="it-IT" sz="2000" b="1" dirty="0" err="1">
                <a:solidFill>
                  <a:srgbClr val="000000"/>
                </a:solidFill>
              </a:rPr>
              <a:t>mechanical</a:t>
            </a:r>
            <a:r>
              <a:rPr lang="it-IT" sz="2000" b="1" dirty="0">
                <a:solidFill>
                  <a:srgbClr val="000000"/>
                </a:solidFill>
              </a:rPr>
              <a:t> stress </a:t>
            </a:r>
            <a:r>
              <a:rPr lang="it-IT" sz="2000" b="1" dirty="0" err="1">
                <a:solidFill>
                  <a:srgbClr val="000000"/>
                </a:solidFill>
              </a:rPr>
              <a:t>complication</a:t>
            </a:r>
            <a:r>
              <a:rPr lang="it-IT" sz="2000" b="1" dirty="0">
                <a:solidFill>
                  <a:srgbClr val="000000"/>
                </a:solidFill>
              </a:rPr>
              <a:t>. </a:t>
            </a:r>
            <a:r>
              <a:rPr lang="it-IT" sz="2000" b="1" dirty="0" err="1">
                <a:solidFill>
                  <a:srgbClr val="000000"/>
                </a:solidFill>
              </a:rPr>
              <a:t>Arch</a:t>
            </a:r>
            <a:r>
              <a:rPr lang="it-IT" sz="2000" b="1" dirty="0">
                <a:solidFill>
                  <a:srgbClr val="000000"/>
                </a:solidFill>
              </a:rPr>
              <a:t> </a:t>
            </a:r>
            <a:r>
              <a:rPr lang="it-IT" sz="2000" b="1" dirty="0" err="1">
                <a:solidFill>
                  <a:srgbClr val="000000"/>
                </a:solidFill>
              </a:rPr>
              <a:t>Phys</a:t>
            </a:r>
            <a:r>
              <a:rPr lang="it-IT" sz="2000" b="1" dirty="0">
                <a:solidFill>
                  <a:srgbClr val="000000"/>
                </a:solidFill>
              </a:rPr>
              <a:t> </a:t>
            </a:r>
            <a:r>
              <a:rPr lang="it-IT" sz="2000" b="1" dirty="0" err="1">
                <a:solidFill>
                  <a:srgbClr val="000000"/>
                </a:solidFill>
              </a:rPr>
              <a:t>Med</a:t>
            </a:r>
            <a:r>
              <a:rPr lang="it-IT" sz="2000" b="1" dirty="0">
                <a:solidFill>
                  <a:srgbClr val="000000"/>
                </a:solidFill>
              </a:rPr>
              <a:t> </a:t>
            </a:r>
            <a:r>
              <a:rPr lang="it-IT" sz="2000" b="1" dirty="0" err="1">
                <a:solidFill>
                  <a:srgbClr val="000000"/>
                </a:solidFill>
              </a:rPr>
              <a:t>Rehabil</a:t>
            </a:r>
            <a:r>
              <a:rPr lang="it-IT" sz="2000" b="1" dirty="0">
                <a:solidFill>
                  <a:srgbClr val="000000"/>
                </a:solidFill>
              </a:rPr>
              <a:t> 2003: 84; 770-777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525962"/>
          </a:xfrm>
        </p:spPr>
        <p:txBody>
          <a:bodyPr/>
          <a:lstStyle/>
          <a:p>
            <a:r>
              <a:rPr lang="it-IT" dirty="0"/>
              <a:t>(17 </a:t>
            </a:r>
            <a:r>
              <a:rPr lang="it-IT" dirty="0" err="1"/>
              <a:t>pts</a:t>
            </a:r>
            <a:r>
              <a:rPr lang="it-IT" dirty="0"/>
              <a:t> </a:t>
            </a:r>
            <a:r>
              <a:rPr lang="it-IT" dirty="0" err="1"/>
              <a:t>with</a:t>
            </a:r>
            <a:r>
              <a:rPr lang="it-IT" dirty="0"/>
              <a:t> </a:t>
            </a:r>
            <a:r>
              <a:rPr lang="it-IT" dirty="0" err="1"/>
              <a:t>stump</a:t>
            </a:r>
            <a:r>
              <a:rPr lang="it-IT" dirty="0"/>
              <a:t> </a:t>
            </a:r>
            <a:r>
              <a:rPr lang="it-IT" dirty="0" err="1"/>
              <a:t>problem</a:t>
            </a:r>
            <a:r>
              <a:rPr lang="it-IT" dirty="0"/>
              <a:t> </a:t>
            </a:r>
            <a:r>
              <a:rPr lang="it-IT" dirty="0" err="1"/>
              <a:t>from</a:t>
            </a:r>
            <a:r>
              <a:rPr lang="it-IT" dirty="0"/>
              <a:t> a total </a:t>
            </a:r>
            <a:r>
              <a:rPr lang="it-IT" dirty="0" err="1"/>
              <a:t>of</a:t>
            </a:r>
            <a:r>
              <a:rPr lang="it-IT" dirty="0"/>
              <a:t> 139 </a:t>
            </a:r>
            <a:r>
              <a:rPr lang="it-IT" dirty="0" err="1"/>
              <a:t>amputees</a:t>
            </a:r>
            <a:r>
              <a:rPr lang="it-IT" dirty="0"/>
              <a:t>) </a:t>
            </a:r>
          </a:p>
          <a:p>
            <a:r>
              <a:rPr lang="it-IT" dirty="0" err="1"/>
              <a:t>Bursitis</a:t>
            </a:r>
            <a:r>
              <a:rPr lang="it-IT" dirty="0"/>
              <a:t> and soft </a:t>
            </a:r>
            <a:r>
              <a:rPr lang="it-IT" dirty="0" err="1"/>
              <a:t>tissue</a:t>
            </a:r>
            <a:r>
              <a:rPr lang="it-IT" dirty="0"/>
              <a:t> </a:t>
            </a:r>
            <a:r>
              <a:rPr lang="it-IT" dirty="0" err="1"/>
              <a:t>inflammation</a:t>
            </a:r>
            <a:r>
              <a:rPr lang="it-IT" dirty="0"/>
              <a:t> in 10 </a:t>
            </a:r>
            <a:r>
              <a:rPr lang="it-IT" dirty="0" err="1"/>
              <a:t>patients</a:t>
            </a:r>
            <a:r>
              <a:rPr lang="it-IT" dirty="0"/>
              <a:t> </a:t>
            </a:r>
          </a:p>
          <a:p>
            <a:r>
              <a:rPr lang="it-IT" dirty="0" err="1"/>
              <a:t>Bone</a:t>
            </a:r>
            <a:r>
              <a:rPr lang="it-IT" dirty="0"/>
              <a:t> </a:t>
            </a:r>
            <a:r>
              <a:rPr lang="it-IT" dirty="0" err="1"/>
              <a:t>abnormalities</a:t>
            </a:r>
            <a:r>
              <a:rPr lang="it-IT" dirty="0"/>
              <a:t>: </a:t>
            </a:r>
            <a:r>
              <a:rPr lang="it-IT" dirty="0" err="1"/>
              <a:t>osteophytes</a:t>
            </a:r>
            <a:r>
              <a:rPr lang="it-IT" dirty="0"/>
              <a:t> or </a:t>
            </a:r>
            <a:r>
              <a:rPr lang="it-IT" dirty="0" err="1"/>
              <a:t>fracture</a:t>
            </a:r>
            <a:r>
              <a:rPr lang="it-IT" dirty="0"/>
              <a:t> (</a:t>
            </a:r>
            <a:r>
              <a:rPr lang="it-IT" dirty="0" err="1"/>
              <a:t>4</a:t>
            </a:r>
            <a:r>
              <a:rPr lang="it-IT" dirty="0"/>
              <a:t>), </a:t>
            </a:r>
            <a:r>
              <a:rPr lang="it-IT" dirty="0" err="1"/>
              <a:t>bone</a:t>
            </a:r>
            <a:r>
              <a:rPr lang="it-IT" dirty="0"/>
              <a:t> </a:t>
            </a:r>
            <a:r>
              <a:rPr lang="it-IT" dirty="0" err="1"/>
              <a:t>marrow</a:t>
            </a:r>
            <a:r>
              <a:rPr lang="it-IT" dirty="0"/>
              <a:t> edema (</a:t>
            </a:r>
            <a:r>
              <a:rPr lang="it-IT" dirty="0" err="1"/>
              <a:t>3</a:t>
            </a:r>
            <a:r>
              <a:rPr lang="it-IT" dirty="0"/>
              <a:t>)</a:t>
            </a:r>
          </a:p>
          <a:p>
            <a:r>
              <a:rPr lang="it-IT" dirty="0" err="1"/>
              <a:t>Two</a:t>
            </a:r>
            <a:r>
              <a:rPr lang="it-IT" dirty="0"/>
              <a:t> </a:t>
            </a:r>
            <a:r>
              <a:rPr lang="it-IT" dirty="0" err="1"/>
              <a:t>asumptomatic</a:t>
            </a:r>
            <a:r>
              <a:rPr lang="it-IT" dirty="0"/>
              <a:t> </a:t>
            </a:r>
            <a:r>
              <a:rPr lang="it-IT" dirty="0" err="1"/>
              <a:t>neuromas</a:t>
            </a:r>
            <a:endParaRPr lang="it-IT" dirty="0"/>
          </a:p>
          <a:p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2010873" y="228600"/>
            <a:ext cx="4694727" cy="6001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t-IT" sz="3300" b="1" dirty="0" smtClean="0"/>
              <a:t>NON SOLO NEUROPATICO</a:t>
            </a:r>
            <a:endParaRPr lang="it-IT" sz="33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Immagin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" y="196850"/>
            <a:ext cx="8953500" cy="646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7" name="Immagin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50" y="0"/>
            <a:ext cx="2844800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5618163" y="4240213"/>
          <a:ext cx="3309937" cy="2546350"/>
        </p:xfrm>
        <a:graphic>
          <a:graphicData uri="http://schemas.openxmlformats.org/presentationml/2006/ole">
            <p:oleObj spid="_x0000_s45058" name="Immagine bitmap" r:id="rId3" imgW="4667919" imgH="4029056" progId="">
              <p:embed/>
            </p:oleObj>
          </a:graphicData>
        </a:graphic>
      </p:graphicFrame>
      <p:graphicFrame>
        <p:nvGraphicFramePr>
          <p:cNvPr id="64515" name="Object 3"/>
          <p:cNvGraphicFramePr>
            <a:graphicFrameLocks noChangeAspect="1"/>
          </p:cNvGraphicFramePr>
          <p:nvPr/>
        </p:nvGraphicFramePr>
        <p:xfrm>
          <a:off x="4748213" y="342900"/>
          <a:ext cx="3943350" cy="2974975"/>
        </p:xfrm>
        <a:graphic>
          <a:graphicData uri="http://schemas.openxmlformats.org/presentationml/2006/ole">
            <p:oleObj spid="_x0000_s45059" name="Immagine bitmap" r:id="rId4" imgW="5172797" imgH="4133333" progId="">
              <p:embed/>
            </p:oleObj>
          </a:graphicData>
        </a:graphic>
      </p:graphicFrame>
      <p:sp>
        <p:nvSpPr>
          <p:cNvPr id="12" name="CasellaDiTesto 11"/>
          <p:cNvSpPr txBox="1"/>
          <p:nvPr/>
        </p:nvSpPr>
        <p:spPr>
          <a:xfrm>
            <a:off x="1457325" y="166688"/>
            <a:ext cx="3540125" cy="646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Perdita di discriminazione tra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Tocco, pressione, pizzico, stretta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0" y="1219200"/>
            <a:ext cx="3155950" cy="89255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600" b="1" dirty="0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SENSIBILIZZAZIONE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600" b="1" dirty="0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WDRN spinali</a:t>
            </a:r>
            <a:endParaRPr lang="it-IT" sz="2600" b="1" dirty="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64518" name="Immagine 14" descr="Schermata 2010-05-18 a 18.37.11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00" y="3273425"/>
            <a:ext cx="5453063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CasellaDiTesto 13"/>
          <p:cNvSpPr txBox="1"/>
          <p:nvPr/>
        </p:nvSpPr>
        <p:spPr>
          <a:xfrm>
            <a:off x="107950" y="2684463"/>
            <a:ext cx="3540125" cy="70643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Allodinia ed iperalgesia secondarie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4319588" y="3937000"/>
            <a:ext cx="3686175" cy="3698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Allargamento del campo recettoriale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308" name="Object 4"/>
          <p:cNvGraphicFramePr>
            <a:graphicFrameLocks noChangeAspect="1"/>
          </p:cNvGraphicFramePr>
          <p:nvPr/>
        </p:nvGraphicFramePr>
        <p:xfrm>
          <a:off x="457200" y="381000"/>
          <a:ext cx="8153400" cy="5943600"/>
        </p:xfrm>
        <a:graphic>
          <a:graphicData uri="http://schemas.openxmlformats.org/presentationml/2006/ole">
            <p:oleObj spid="_x0000_s58370" name="Immagine bitmap" r:id="rId3" imgW="6380952" imgH="3828571" progId="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Titolo 1"/>
          <p:cNvSpPr>
            <a:spLocks noGrp="1"/>
          </p:cNvSpPr>
          <p:nvPr>
            <p:ph type="title"/>
          </p:nvPr>
        </p:nvSpPr>
        <p:spPr>
          <a:xfrm>
            <a:off x="609600" y="1295400"/>
            <a:ext cx="3505200" cy="24669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b="1" dirty="0" smtClean="0">
                <a:ea typeface="+mj-ea"/>
                <a:cs typeface="+mj-cs"/>
              </a:rPr>
              <a:t>Dolore riferito</a:t>
            </a:r>
            <a:br>
              <a:rPr lang="it-IT" b="1" dirty="0" smtClean="0">
                <a:ea typeface="+mj-ea"/>
                <a:cs typeface="+mj-cs"/>
              </a:rPr>
            </a:br>
            <a:r>
              <a:rPr lang="it-IT" b="1" dirty="0" smtClean="0">
                <a:ea typeface="+mj-ea"/>
                <a:cs typeface="+mj-cs"/>
              </a:rPr>
              <a:t>di origine</a:t>
            </a:r>
            <a:br>
              <a:rPr lang="it-IT" b="1" dirty="0" smtClean="0">
                <a:ea typeface="+mj-ea"/>
                <a:cs typeface="+mj-cs"/>
              </a:rPr>
            </a:br>
            <a:r>
              <a:rPr lang="it-IT" b="1" dirty="0" smtClean="0">
                <a:ea typeface="+mj-ea"/>
                <a:cs typeface="+mj-cs"/>
              </a:rPr>
              <a:t>somatica</a:t>
            </a:r>
          </a:p>
        </p:txBody>
      </p:sp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5334000" y="228600"/>
          <a:ext cx="3000375" cy="6173565"/>
        </p:xfrm>
        <a:graphic>
          <a:graphicData uri="http://schemas.openxmlformats.org/presentationml/2006/ole">
            <p:oleObj spid="_x0000_s54274" name="Fotografia di Photo Editor " r:id="rId3" imgW="2905531" imgH="6620799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 DIAGNOSI CLINICA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2514600" y="2590800"/>
            <a:ext cx="3962400" cy="1447800"/>
          </a:xfrm>
        </p:spPr>
        <p:txBody>
          <a:bodyPr>
            <a:noAutofit/>
          </a:bodyPr>
          <a:lstStyle/>
          <a:p>
            <a:r>
              <a:rPr lang="it-IT" sz="4400" b="1" dirty="0" smtClean="0"/>
              <a:t>IRRADIATO</a:t>
            </a:r>
          </a:p>
          <a:p>
            <a:r>
              <a:rPr lang="it-IT" sz="4400" b="1" dirty="0" smtClean="0"/>
              <a:t>RIFERITO</a:t>
            </a:r>
            <a:endParaRPr lang="it-IT" sz="4400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514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IL TEMPO ED I CAMBIAMENTI DEI MECCANISMI</a:t>
            </a:r>
            <a:endParaRPr lang="it-IT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Immagin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22350"/>
            <a:ext cx="9188450" cy="553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80062"/>
            <a:ext cx="2682404" cy="4032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ttangolo 1"/>
          <p:cNvSpPr/>
          <p:nvPr/>
        </p:nvSpPr>
        <p:spPr>
          <a:xfrm>
            <a:off x="3816092" y="2442085"/>
            <a:ext cx="51968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b="0" i="0" u="none" strike="noStrike" baseline="0" dirty="0" smtClean="0">
                <a:latin typeface="AdvPSSAB-R"/>
              </a:rPr>
              <a:t>Kern U, Busch V, </a:t>
            </a:r>
            <a:r>
              <a:rPr lang="de-DE" sz="1400" b="0" i="0" u="none" strike="noStrike" baseline="0" dirty="0" err="1" smtClean="0">
                <a:latin typeface="AdvPSSAB-R"/>
              </a:rPr>
              <a:t>Rockland</a:t>
            </a:r>
            <a:r>
              <a:rPr lang="de-DE" sz="1400" b="0" i="0" u="none" strike="noStrike" baseline="0" dirty="0" smtClean="0">
                <a:latin typeface="AdvPSSAB-R"/>
              </a:rPr>
              <a:t> M, Kohl M, </a:t>
            </a:r>
            <a:r>
              <a:rPr lang="de-DE" sz="1400" b="0" i="0" u="none" strike="noStrike" baseline="0" dirty="0" err="1" smtClean="0">
                <a:latin typeface="AdvPSSAB-R"/>
              </a:rPr>
              <a:t>Birklein</a:t>
            </a:r>
            <a:r>
              <a:rPr lang="de-DE" sz="1400" b="0" i="0" u="none" strike="noStrike" baseline="0" dirty="0" smtClean="0">
                <a:latin typeface="AdvPSSAB-R"/>
              </a:rPr>
              <a:t> F.</a:t>
            </a:r>
          </a:p>
          <a:p>
            <a:r>
              <a:rPr lang="en-US" sz="1400" b="0" i="0" u="none" strike="noStrike" baseline="0" dirty="0" smtClean="0">
                <a:latin typeface="AdvPSSAB-R"/>
              </a:rPr>
              <a:t>[Prevalence and risk factors of phantom limb pain and phantom</a:t>
            </a:r>
            <a:r>
              <a:rPr lang="en-US" sz="1400" b="0" i="0" u="none" strike="noStrike" dirty="0" smtClean="0">
                <a:latin typeface="AdvPSSAB-R"/>
              </a:rPr>
              <a:t> </a:t>
            </a:r>
            <a:r>
              <a:rPr lang="en-US" sz="1400" b="0" i="0" u="none" strike="noStrike" baseline="0" dirty="0" smtClean="0">
                <a:latin typeface="AdvPSSAB-R"/>
              </a:rPr>
              <a:t>limb sensations in Germany. A nationwide field survey].</a:t>
            </a:r>
          </a:p>
          <a:p>
            <a:r>
              <a:rPr lang="it-IT" sz="1400" b="0" i="0" u="none" strike="noStrike" baseline="0" dirty="0" err="1" smtClean="0">
                <a:latin typeface="AdvPSSAB-I"/>
              </a:rPr>
              <a:t>Schmerz</a:t>
            </a:r>
            <a:r>
              <a:rPr lang="it-IT" sz="1400" b="0" i="0" u="none" strike="noStrike" baseline="0" dirty="0" smtClean="0">
                <a:latin typeface="AdvPSSAB-R"/>
              </a:rPr>
              <a:t>. 2009;23:479–488.</a:t>
            </a:r>
            <a:endParaRPr lang="it-IT" sz="1400" dirty="0"/>
          </a:p>
        </p:txBody>
      </p:sp>
      <p:sp>
        <p:nvSpPr>
          <p:cNvPr id="3" name="Rettangolo 2"/>
          <p:cNvSpPr/>
          <p:nvPr/>
        </p:nvSpPr>
        <p:spPr>
          <a:xfrm>
            <a:off x="3906179" y="410760"/>
            <a:ext cx="477577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0" i="0" u="none" strike="noStrike" baseline="0" dirty="0" smtClean="0">
                <a:latin typeface="AdvPSSAB-R"/>
              </a:rPr>
              <a:t>In one study, probably the largest field survey performed</a:t>
            </a:r>
            <a:r>
              <a:rPr lang="en-US" b="0" i="0" u="none" strike="noStrike" dirty="0" smtClean="0">
                <a:latin typeface="AdvPSSAB-R"/>
              </a:rPr>
              <a:t> </a:t>
            </a:r>
            <a:r>
              <a:rPr lang="fr-FR" b="0" i="0" u="none" strike="noStrike" baseline="0" dirty="0" smtClean="0">
                <a:latin typeface="AdvPSSAB-R"/>
              </a:rPr>
              <a:t>in Europe, a</a:t>
            </a:r>
            <a:r>
              <a:rPr lang="fr-FR" b="0" i="0" u="none" strike="noStrike" dirty="0" smtClean="0">
                <a:latin typeface="AdvPSSAB-R"/>
              </a:rPr>
              <a:t> </a:t>
            </a:r>
            <a:r>
              <a:rPr lang="fr-FR" b="0" i="0" u="none" strike="noStrike" baseline="0" dirty="0" smtClean="0">
                <a:latin typeface="AdvPSSAB-R"/>
              </a:rPr>
              <a:t>questionnaire </a:t>
            </a:r>
            <a:r>
              <a:rPr lang="fr-FR" b="0" i="0" u="none" strike="noStrike" baseline="0" dirty="0" err="1" smtClean="0">
                <a:latin typeface="AdvPSSAB-R"/>
              </a:rPr>
              <a:t>containing</a:t>
            </a:r>
            <a:r>
              <a:rPr lang="fr-FR" b="0" i="0" u="none" strike="noStrike" baseline="0" dirty="0" smtClean="0">
                <a:latin typeface="AdvPSSAB-R"/>
              </a:rPr>
              <a:t> 62 questions</a:t>
            </a:r>
            <a:r>
              <a:rPr lang="fr-FR" b="0" i="0" u="none" strike="noStrike" dirty="0" smtClean="0">
                <a:latin typeface="AdvPSSAB-R"/>
              </a:rPr>
              <a:t> </a:t>
            </a:r>
            <a:r>
              <a:rPr lang="en-US" b="0" i="0" u="none" strike="noStrike" baseline="0" dirty="0" smtClean="0">
                <a:latin typeface="AdvPSSAB-R"/>
              </a:rPr>
              <a:t>was filled in by 537 out of 1,088 amputees. Of</a:t>
            </a:r>
            <a:r>
              <a:rPr lang="en-US" b="0" i="0" u="none" strike="noStrike" dirty="0" smtClean="0">
                <a:latin typeface="AdvPSSAB-R"/>
              </a:rPr>
              <a:t> </a:t>
            </a:r>
            <a:r>
              <a:rPr lang="en-US" b="0" i="0" u="none" strike="noStrike" baseline="0" dirty="0" smtClean="0">
                <a:latin typeface="AdvPSSAB-R"/>
              </a:rPr>
              <a:t>the amputees who responded, 14.8% were pain free,</a:t>
            </a:r>
            <a:r>
              <a:rPr lang="en-US" b="0" i="0" u="none" strike="noStrike" dirty="0" smtClean="0">
                <a:latin typeface="AdvPSSAB-R"/>
              </a:rPr>
              <a:t> </a:t>
            </a:r>
            <a:r>
              <a:rPr lang="en-US" b="0" i="0" u="none" strike="noStrike" baseline="0" dirty="0" smtClean="0">
                <a:latin typeface="AdvPSSAB-R"/>
              </a:rPr>
              <a:t>74.5% had phantom limb pain, 45.2% had stump</a:t>
            </a:r>
            <a:r>
              <a:rPr lang="en-US" b="0" i="0" u="none" strike="noStrike" dirty="0" smtClean="0">
                <a:latin typeface="AdvPSSAB-R"/>
              </a:rPr>
              <a:t> </a:t>
            </a:r>
            <a:r>
              <a:rPr lang="en-US" b="0" i="0" u="none" strike="noStrike" baseline="0" dirty="0" smtClean="0">
                <a:latin typeface="AdvPSSAB-R"/>
              </a:rPr>
              <a:t>pain and 35.5% had a combination of both.</a:t>
            </a:r>
            <a:endParaRPr lang="it-IT" dirty="0"/>
          </a:p>
        </p:txBody>
      </p:sp>
      <p:sp>
        <p:nvSpPr>
          <p:cNvPr id="4" name="Rettangolo 3"/>
          <p:cNvSpPr/>
          <p:nvPr/>
        </p:nvSpPr>
        <p:spPr>
          <a:xfrm>
            <a:off x="3816092" y="3844631"/>
            <a:ext cx="474444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0" i="0" u="none" strike="noStrike" baseline="0" dirty="0" smtClean="0">
                <a:latin typeface="AdvPSSAB-R"/>
              </a:rPr>
              <a:t>Seventeen years after the war between Iraq and</a:t>
            </a:r>
            <a:r>
              <a:rPr lang="en-US" b="0" i="0" u="none" strike="noStrike" dirty="0" smtClean="0">
                <a:latin typeface="AdvPSSAB-R"/>
              </a:rPr>
              <a:t> </a:t>
            </a:r>
            <a:r>
              <a:rPr lang="en-US" b="0" i="0" u="none" strike="noStrike" baseline="0" dirty="0" smtClean="0">
                <a:latin typeface="AdvPSSAB-R"/>
              </a:rPr>
              <a:t>Iran, 64% of 200 soldiers who had lost limbs during</a:t>
            </a:r>
            <a:r>
              <a:rPr lang="en-US" b="0" i="0" u="none" strike="noStrike" dirty="0" smtClean="0">
                <a:latin typeface="AdvPSSAB-R"/>
              </a:rPr>
              <a:t> </a:t>
            </a:r>
            <a:r>
              <a:rPr lang="en-US" b="0" i="0" u="none" strike="noStrike" baseline="0" dirty="0" smtClean="0">
                <a:latin typeface="AdvPSSAB-R"/>
              </a:rPr>
              <a:t>this war suffered from phantom pain, 32% from phantom</a:t>
            </a:r>
            <a:r>
              <a:rPr lang="en-US" b="0" i="0" u="none" strike="noStrike" dirty="0" smtClean="0">
                <a:latin typeface="AdvPSSAB-R"/>
              </a:rPr>
              <a:t> </a:t>
            </a:r>
            <a:r>
              <a:rPr lang="en-US" b="0" i="0" u="none" strike="noStrike" baseline="0" dirty="0" smtClean="0">
                <a:latin typeface="AdvPSSAB-R"/>
              </a:rPr>
              <a:t>movement pain, while 24% suffered from stump</a:t>
            </a:r>
            <a:r>
              <a:rPr lang="en-US" b="0" i="0" u="none" strike="noStrike" dirty="0" smtClean="0">
                <a:latin typeface="AdvPSSAB-R"/>
              </a:rPr>
              <a:t> </a:t>
            </a:r>
            <a:r>
              <a:rPr lang="it-IT" b="0" i="0" u="none" strike="noStrike" baseline="0" dirty="0" err="1" smtClean="0">
                <a:latin typeface="AdvPSSAB-R"/>
              </a:rPr>
              <a:t>pain</a:t>
            </a:r>
            <a:r>
              <a:rPr lang="it-IT" b="0" i="0" u="none" strike="noStrike" baseline="0" dirty="0" smtClean="0">
                <a:latin typeface="AdvPSSAB-R"/>
              </a:rPr>
              <a:t>.</a:t>
            </a:r>
            <a:endParaRPr lang="it-IT" dirty="0"/>
          </a:p>
        </p:txBody>
      </p:sp>
      <p:sp>
        <p:nvSpPr>
          <p:cNvPr id="5" name="Rettangolo 4"/>
          <p:cNvSpPr/>
          <p:nvPr/>
        </p:nvSpPr>
        <p:spPr>
          <a:xfrm>
            <a:off x="3816092" y="5661248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b="0" i="0" u="none" strike="noStrike" baseline="0" dirty="0" err="1" smtClean="0">
                <a:latin typeface="AdvPSSAB-R"/>
              </a:rPr>
              <a:t>Ebrahimzadeh</a:t>
            </a:r>
            <a:r>
              <a:rPr lang="en-US" sz="1400" b="0" i="0" u="none" strike="noStrike" baseline="0" dirty="0" smtClean="0">
                <a:latin typeface="AdvPSSAB-R"/>
              </a:rPr>
              <a:t> MH, </a:t>
            </a:r>
            <a:r>
              <a:rPr lang="en-US" sz="1400" b="0" i="0" u="none" strike="noStrike" baseline="0" dirty="0" err="1" smtClean="0">
                <a:latin typeface="AdvPSSAB-R"/>
              </a:rPr>
              <a:t>Fattahi</a:t>
            </a:r>
            <a:r>
              <a:rPr lang="en-US" sz="1400" b="0" i="0" u="none" strike="noStrike" baseline="0" dirty="0" smtClean="0">
                <a:latin typeface="AdvPSSAB-R"/>
              </a:rPr>
              <a:t> AS, </a:t>
            </a:r>
            <a:r>
              <a:rPr lang="en-US" sz="1400" b="0" i="0" u="none" strike="noStrike" baseline="0" dirty="0" err="1" smtClean="0">
                <a:latin typeface="AdvPSSAB-R"/>
              </a:rPr>
              <a:t>Nejad</a:t>
            </a:r>
            <a:r>
              <a:rPr lang="en-US" sz="1400" b="0" i="0" u="none" strike="noStrike" baseline="0" dirty="0" smtClean="0">
                <a:latin typeface="AdvPSSAB-R"/>
              </a:rPr>
              <a:t> AB. Long-term</a:t>
            </a:r>
          </a:p>
          <a:p>
            <a:r>
              <a:rPr lang="en-US" sz="1400" b="0" i="0" u="none" strike="noStrike" baseline="0" dirty="0" smtClean="0">
                <a:latin typeface="AdvPSSAB-R"/>
              </a:rPr>
              <a:t>follow-up of Iranian veteran upper extremity amputees</a:t>
            </a:r>
          </a:p>
          <a:p>
            <a:r>
              <a:rPr lang="en-US" sz="1400" b="0" i="0" u="none" strike="noStrike" baseline="0" dirty="0" smtClean="0">
                <a:latin typeface="AdvPSSAB-R"/>
              </a:rPr>
              <a:t>from the Iran-Iraq war (1980-1988). </a:t>
            </a:r>
            <a:r>
              <a:rPr lang="en-US" sz="1400" b="0" i="0" u="none" strike="noStrike" baseline="0" dirty="0" smtClean="0">
                <a:latin typeface="AdvPSSAB-I"/>
              </a:rPr>
              <a:t>J Trauma</a:t>
            </a:r>
            <a:r>
              <a:rPr lang="en-US" sz="1400" b="0" i="0" u="none" strike="noStrike" baseline="0" dirty="0" smtClean="0">
                <a:latin typeface="AdvPSSAB-R"/>
              </a:rPr>
              <a:t>. 2006;61:</a:t>
            </a:r>
          </a:p>
          <a:p>
            <a:r>
              <a:rPr lang="it-IT" sz="1400" b="0" i="0" u="none" strike="noStrike" baseline="0" dirty="0" smtClean="0">
                <a:latin typeface="AdvPSSAB-R"/>
              </a:rPr>
              <a:t>886–888.</a:t>
            </a:r>
            <a:endParaRPr lang="it-IT" sz="1400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1548643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Immagin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219200"/>
            <a:ext cx="8637588" cy="408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Immagin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138" y="958850"/>
            <a:ext cx="8983662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1" descr="imag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1813" y="531813"/>
            <a:ext cx="8031162" cy="5475287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1" descr="imag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133600"/>
            <a:ext cx="8532813" cy="3890963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09571" name="Picture 2" descr="imag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90800" y="381000"/>
            <a:ext cx="4948238" cy="106045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09572" name="Picture 3" descr="imag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90800" y="1441450"/>
            <a:ext cx="3617913" cy="344488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Line 1"/>
          <p:cNvSpPr>
            <a:spLocks noChangeShapeType="1"/>
          </p:cNvSpPr>
          <p:nvPr/>
        </p:nvSpPr>
        <p:spPr bwMode="auto">
          <a:xfrm>
            <a:off x="3276600" y="1381125"/>
            <a:ext cx="2590800" cy="0"/>
          </a:xfrm>
          <a:prstGeom prst="line">
            <a:avLst/>
          </a:prstGeom>
          <a:noFill/>
          <a:ln w="36124" cap="flat" cmpd="sng">
            <a:solidFill>
              <a:srgbClr val="4F81BD"/>
            </a:solidFill>
            <a:prstDash val="solid"/>
            <a:round/>
            <a:headEnd/>
            <a:tailEnd/>
          </a:ln>
          <a:effectLst>
            <a:outerShdw blurRad="38100" dist="20000" dir="5400000" algn="ctr" rotWithShape="0">
              <a:srgbClr val="808080">
                <a:alpha val="37999"/>
              </a:srgbClr>
            </a:outerShdw>
          </a:effectLst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36866" name="AutoShape 2"/>
          <p:cNvSpPr>
            <a:spLocks/>
          </p:cNvSpPr>
          <p:nvPr/>
        </p:nvSpPr>
        <p:spPr bwMode="auto">
          <a:xfrm>
            <a:off x="4648200" y="617538"/>
            <a:ext cx="381000" cy="381000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0800" y="0"/>
                </a:moveTo>
                <a:cubicBezTo>
                  <a:pt x="4835" y="0"/>
                  <a:pt x="0" y="4835"/>
                  <a:pt x="0" y="10799"/>
                </a:cubicBezTo>
                <a:lnTo>
                  <a:pt x="0" y="10800"/>
                </a:lnTo>
                <a:cubicBezTo>
                  <a:pt x="0" y="16764"/>
                  <a:pt x="4835" y="21600"/>
                  <a:pt x="10799" y="21600"/>
                </a:cubicBezTo>
                <a:cubicBezTo>
                  <a:pt x="10799" y="21600"/>
                  <a:pt x="10799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lose/>
              </a:path>
            </a:pathLst>
          </a:custGeom>
          <a:gradFill rotWithShape="0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13546" cap="flat" cmpd="sng">
            <a:solidFill>
              <a:srgbClr val="4A7EBB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9"/>
              </a:srgbClr>
            </a:out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36867" name="Line 3"/>
          <p:cNvSpPr>
            <a:spLocks noChangeShapeType="1"/>
          </p:cNvSpPr>
          <p:nvPr/>
        </p:nvSpPr>
        <p:spPr bwMode="auto">
          <a:xfrm flipH="1">
            <a:off x="4837113" y="998538"/>
            <a:ext cx="3175" cy="382587"/>
          </a:xfrm>
          <a:prstGeom prst="line">
            <a:avLst/>
          </a:prstGeom>
          <a:noFill/>
          <a:ln w="36124" cap="flat" cmpd="sng">
            <a:solidFill>
              <a:srgbClr val="4F81BD"/>
            </a:solidFill>
            <a:prstDash val="solid"/>
            <a:round/>
            <a:headEnd/>
            <a:tailEnd/>
          </a:ln>
          <a:effectLst>
            <a:outerShdw blurRad="38100" dist="20000" dir="5400000" algn="ctr" rotWithShape="0">
              <a:srgbClr val="808080">
                <a:alpha val="37999"/>
              </a:srgbClr>
            </a:outerShdw>
          </a:effectLst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36868" name="AutoShape 4"/>
          <p:cNvSpPr>
            <a:spLocks/>
          </p:cNvSpPr>
          <p:nvPr/>
        </p:nvSpPr>
        <p:spPr bwMode="auto">
          <a:xfrm>
            <a:off x="6324600" y="998538"/>
            <a:ext cx="760413" cy="838200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0800" y="0"/>
                </a:moveTo>
                <a:cubicBezTo>
                  <a:pt x="4835" y="0"/>
                  <a:pt x="0" y="4835"/>
                  <a:pt x="0" y="10799"/>
                </a:cubicBezTo>
                <a:lnTo>
                  <a:pt x="0" y="10800"/>
                </a:lnTo>
                <a:cubicBezTo>
                  <a:pt x="0" y="16764"/>
                  <a:pt x="4835" y="21600"/>
                  <a:pt x="10799" y="21600"/>
                </a:cubicBezTo>
                <a:cubicBezTo>
                  <a:pt x="10799" y="21600"/>
                  <a:pt x="10799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lose/>
              </a:path>
            </a:pathLst>
          </a:custGeom>
          <a:gradFill rotWithShape="0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13546" cap="flat" cmpd="sng">
            <a:solidFill>
              <a:srgbClr val="4A7EBB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9"/>
              </a:srgbClr>
            </a:out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36869" name="Line 5"/>
          <p:cNvSpPr>
            <a:spLocks noChangeShapeType="1"/>
          </p:cNvSpPr>
          <p:nvPr/>
        </p:nvSpPr>
        <p:spPr bwMode="auto">
          <a:xfrm flipV="1">
            <a:off x="6705600" y="76200"/>
            <a:ext cx="0" cy="923925"/>
          </a:xfrm>
          <a:prstGeom prst="line">
            <a:avLst/>
          </a:prstGeom>
          <a:noFill/>
          <a:ln w="36124" cap="flat" cmpd="sng">
            <a:solidFill>
              <a:srgbClr val="4F81BD"/>
            </a:solidFill>
            <a:prstDash val="solid"/>
            <a:round/>
            <a:headEnd/>
            <a:tailEnd type="arrow" w="lg" len="lg"/>
          </a:ln>
          <a:effectLst>
            <a:outerShdw blurRad="38100" dist="20000" dir="5400000" algn="ctr" rotWithShape="0">
              <a:srgbClr val="808080">
                <a:alpha val="37999"/>
              </a:srgbClr>
            </a:outerShdw>
          </a:effectLst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36870" name="AutoShape 6"/>
          <p:cNvSpPr>
            <a:spLocks/>
          </p:cNvSpPr>
          <p:nvPr/>
        </p:nvSpPr>
        <p:spPr bwMode="auto">
          <a:xfrm>
            <a:off x="5848350" y="922338"/>
            <a:ext cx="369888" cy="1008062"/>
          </a:xfrm>
          <a:custGeom>
            <a:avLst/>
            <a:gdLst/>
            <a:ahLst/>
            <a:cxnLst/>
            <a:rect l="0" t="0" r="r" b="b"/>
            <a:pathLst>
              <a:path w="20929" h="20411">
                <a:moveTo>
                  <a:pt x="0" y="9109"/>
                </a:moveTo>
                <a:cubicBezTo>
                  <a:pt x="5098" y="5414"/>
                  <a:pt x="10196" y="1719"/>
                  <a:pt x="13684" y="527"/>
                </a:cubicBezTo>
                <a:cubicBezTo>
                  <a:pt x="17172" y="-665"/>
                  <a:pt x="21600" y="193"/>
                  <a:pt x="20929" y="1957"/>
                </a:cubicBezTo>
                <a:cubicBezTo>
                  <a:pt x="20258" y="3721"/>
                  <a:pt x="9659" y="8203"/>
                  <a:pt x="9659" y="11112"/>
                </a:cubicBezTo>
                <a:cubicBezTo>
                  <a:pt x="9659" y="14021"/>
                  <a:pt x="20795" y="17883"/>
                  <a:pt x="20929" y="19409"/>
                </a:cubicBezTo>
                <a:cubicBezTo>
                  <a:pt x="21063" y="20935"/>
                  <a:pt x="10464" y="20267"/>
                  <a:pt x="10464" y="20267"/>
                </a:cubicBezTo>
                <a:lnTo>
                  <a:pt x="0" y="9109"/>
                </a:lnTo>
                <a:close/>
              </a:path>
            </a:pathLst>
          </a:custGeom>
          <a:gradFill rotWithShape="0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13546" cap="flat" cmpd="sng">
            <a:solidFill>
              <a:srgbClr val="4A7EBB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9"/>
              </a:srgbClr>
            </a:out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36871" name="Line 7"/>
          <p:cNvSpPr>
            <a:spLocks noChangeShapeType="1"/>
          </p:cNvSpPr>
          <p:nvPr/>
        </p:nvSpPr>
        <p:spPr bwMode="auto">
          <a:xfrm>
            <a:off x="1219200" y="998538"/>
            <a:ext cx="455613" cy="382587"/>
          </a:xfrm>
          <a:prstGeom prst="line">
            <a:avLst/>
          </a:prstGeom>
          <a:noFill/>
          <a:ln w="36124" cap="flat" cmpd="sng">
            <a:solidFill>
              <a:srgbClr val="4F81BD"/>
            </a:solidFill>
            <a:prstDash val="lgDashDot"/>
            <a:round/>
            <a:headEnd/>
            <a:tailEnd/>
          </a:ln>
          <a:effectLst>
            <a:outerShdw blurRad="38100" dist="20000" dir="5400000" algn="ctr" rotWithShape="0">
              <a:srgbClr val="808080">
                <a:alpha val="37999"/>
              </a:srgbClr>
            </a:outerShdw>
          </a:effectLst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36872" name="Line 8"/>
          <p:cNvSpPr>
            <a:spLocks noChangeShapeType="1"/>
          </p:cNvSpPr>
          <p:nvPr/>
        </p:nvSpPr>
        <p:spPr bwMode="auto">
          <a:xfrm>
            <a:off x="1219200" y="1377950"/>
            <a:ext cx="455613" cy="3175"/>
          </a:xfrm>
          <a:prstGeom prst="line">
            <a:avLst/>
          </a:prstGeom>
          <a:noFill/>
          <a:ln w="36124" cap="flat" cmpd="sng">
            <a:solidFill>
              <a:srgbClr val="4F81BD"/>
            </a:solidFill>
            <a:prstDash val="lgDashDot"/>
            <a:round/>
            <a:headEnd/>
            <a:tailEnd/>
          </a:ln>
          <a:effectLst>
            <a:outerShdw blurRad="38100" dist="20000" dir="5400000" algn="ctr" rotWithShape="0">
              <a:srgbClr val="808080">
                <a:alpha val="37999"/>
              </a:srgbClr>
            </a:outerShdw>
          </a:effectLst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36873" name="Line 9"/>
          <p:cNvSpPr>
            <a:spLocks noChangeShapeType="1"/>
          </p:cNvSpPr>
          <p:nvPr/>
        </p:nvSpPr>
        <p:spPr bwMode="auto">
          <a:xfrm flipV="1">
            <a:off x="1219200" y="1381125"/>
            <a:ext cx="455613" cy="455613"/>
          </a:xfrm>
          <a:prstGeom prst="line">
            <a:avLst/>
          </a:prstGeom>
          <a:noFill/>
          <a:ln w="36124" cap="flat" cmpd="sng">
            <a:solidFill>
              <a:srgbClr val="4F81BD"/>
            </a:solidFill>
            <a:prstDash val="lgDashDot"/>
            <a:round/>
            <a:headEnd/>
            <a:tailEnd/>
          </a:ln>
          <a:effectLst>
            <a:outerShdw blurRad="38100" dist="20000" dir="5400000" algn="ctr" rotWithShape="0">
              <a:srgbClr val="808080">
                <a:alpha val="37999"/>
              </a:srgbClr>
            </a:outerShdw>
          </a:effectLst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36874" name="AutoShape 10"/>
          <p:cNvSpPr>
            <a:spLocks/>
          </p:cNvSpPr>
          <p:nvPr/>
        </p:nvSpPr>
        <p:spPr bwMode="auto">
          <a:xfrm>
            <a:off x="839788" y="306388"/>
            <a:ext cx="381000" cy="1979612"/>
          </a:xfrm>
          <a:custGeom>
            <a:avLst/>
            <a:gdLst/>
            <a:ahLst/>
            <a:cxnLst/>
            <a:rect l="0" t="0" r="r" b="b"/>
            <a:pathLst>
              <a:path w="21467" h="21600">
                <a:moveTo>
                  <a:pt x="21467" y="0"/>
                </a:moveTo>
                <a:cubicBezTo>
                  <a:pt x="13184" y="1600"/>
                  <a:pt x="4902" y="3200"/>
                  <a:pt x="3179" y="4421"/>
                </a:cubicBezTo>
                <a:cubicBezTo>
                  <a:pt x="1457" y="5642"/>
                  <a:pt x="10998" y="6294"/>
                  <a:pt x="11130" y="7326"/>
                </a:cubicBezTo>
                <a:cubicBezTo>
                  <a:pt x="11263" y="8357"/>
                  <a:pt x="4770" y="9557"/>
                  <a:pt x="3975" y="10610"/>
                </a:cubicBezTo>
                <a:cubicBezTo>
                  <a:pt x="3179" y="11663"/>
                  <a:pt x="7022" y="12610"/>
                  <a:pt x="6360" y="13642"/>
                </a:cubicBezTo>
                <a:cubicBezTo>
                  <a:pt x="5697" y="14673"/>
                  <a:pt x="-133" y="15726"/>
                  <a:pt x="-1" y="16800"/>
                </a:cubicBezTo>
                <a:cubicBezTo>
                  <a:pt x="132" y="17873"/>
                  <a:pt x="3842" y="19284"/>
                  <a:pt x="7155" y="20084"/>
                </a:cubicBezTo>
                <a:cubicBezTo>
                  <a:pt x="10468" y="20884"/>
                  <a:pt x="19876" y="21600"/>
                  <a:pt x="19876" y="21600"/>
                </a:cubicBezTo>
              </a:path>
            </a:pathLst>
          </a:custGeom>
          <a:solidFill>
            <a:srgbClr val="000000">
              <a:alpha val="0"/>
            </a:srgbClr>
          </a:solidFill>
          <a:ln w="36124" cap="flat" cmpd="sng">
            <a:solidFill>
              <a:srgbClr val="4F81BD"/>
            </a:solidFill>
            <a:prstDash val="solid"/>
            <a:round/>
            <a:headEnd/>
            <a:tailEnd/>
          </a:ln>
          <a:effectLst>
            <a:outerShdw blurRad="38100" dist="20000" dir="5400000" algn="ctr" rotWithShape="0">
              <a:srgbClr val="808080">
                <a:alpha val="37999"/>
              </a:srgbClr>
            </a:out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110604" name="Rectangle 11"/>
          <p:cNvSpPr>
            <a:spLocks/>
          </p:cNvSpPr>
          <p:nvPr/>
        </p:nvSpPr>
        <p:spPr bwMode="auto">
          <a:xfrm>
            <a:off x="1905000" y="76200"/>
            <a:ext cx="2536825" cy="655638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>
            <a:prstTxWarp prst="textNoShape">
              <a:avLst/>
            </a:prstTxWarp>
            <a:spAutoFit/>
          </a:bodyPr>
          <a:lstStyle/>
          <a:p>
            <a:pPr defTabSz="455613"/>
            <a:r>
              <a:rPr lang="it-IT">
                <a:latin typeface="Helvetica" pitchFamily="-1" charset="0"/>
                <a:ea typeface="Helvetica" pitchFamily="-1" charset="0"/>
                <a:cs typeface="Helvetica" pitchFamily="-1" charset="0"/>
                <a:sym typeface="Helvetica" pitchFamily="-1" charset="0"/>
              </a:rPr>
              <a:t>Small fiber neuropathy</a:t>
            </a:r>
          </a:p>
          <a:p>
            <a:pPr defTabSz="455613"/>
            <a:r>
              <a:rPr lang="it-IT">
                <a:latin typeface="Helvetica" pitchFamily="-1" charset="0"/>
                <a:ea typeface="Helvetica" pitchFamily="-1" charset="0"/>
                <a:cs typeface="Helvetica" pitchFamily="-1" charset="0"/>
                <a:sym typeface="Helvetica" pitchFamily="-1" charset="0"/>
              </a:rPr>
              <a:t>Length dependent</a:t>
            </a:r>
            <a:endParaRPr lang="it-IT"/>
          </a:p>
        </p:txBody>
      </p:sp>
      <p:sp>
        <p:nvSpPr>
          <p:cNvPr id="110605" name="Rectangle 12"/>
          <p:cNvSpPr>
            <a:spLocks/>
          </p:cNvSpPr>
          <p:nvPr/>
        </p:nvSpPr>
        <p:spPr bwMode="auto">
          <a:xfrm>
            <a:off x="3656013" y="1682750"/>
            <a:ext cx="865187" cy="379413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>
            <a:prstTxWarp prst="textNoShape">
              <a:avLst/>
            </a:prstTxWarp>
            <a:spAutoFit/>
          </a:bodyPr>
          <a:lstStyle/>
          <a:p>
            <a:pPr defTabSz="455613"/>
            <a:r>
              <a:rPr lang="it-IT">
                <a:latin typeface="Helvetica" pitchFamily="-1" charset="0"/>
                <a:ea typeface="Helvetica" pitchFamily="-1" charset="0"/>
                <a:cs typeface="Helvetica" pitchFamily="-1" charset="0"/>
                <a:sym typeface="Helvetica" pitchFamily="-1" charset="0"/>
              </a:rPr>
              <a:t>C fiber</a:t>
            </a:r>
            <a:endParaRPr lang="it-IT"/>
          </a:p>
        </p:txBody>
      </p:sp>
      <p:sp>
        <p:nvSpPr>
          <p:cNvPr id="36877" name="Line 13"/>
          <p:cNvSpPr>
            <a:spLocks noChangeShapeType="1"/>
          </p:cNvSpPr>
          <p:nvPr/>
        </p:nvSpPr>
        <p:spPr bwMode="auto">
          <a:xfrm>
            <a:off x="1600200" y="5672138"/>
            <a:ext cx="4191000" cy="1587"/>
          </a:xfrm>
          <a:prstGeom prst="line">
            <a:avLst/>
          </a:prstGeom>
          <a:noFill/>
          <a:ln w="36124" cap="flat" cmpd="sng">
            <a:solidFill>
              <a:srgbClr val="4F81BD"/>
            </a:solidFill>
            <a:prstDash val="lgDashDot"/>
            <a:round/>
            <a:headEnd/>
            <a:tailEnd/>
          </a:ln>
          <a:effectLst>
            <a:outerShdw blurRad="38100" dist="20000" dir="5400000" algn="ctr" rotWithShape="0">
              <a:srgbClr val="808080">
                <a:alpha val="37999"/>
              </a:srgbClr>
            </a:outerShdw>
          </a:effectLst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36878" name="AutoShape 14" descr="image.jpg"/>
          <p:cNvSpPr>
            <a:spLocks/>
          </p:cNvSpPr>
          <p:nvPr/>
        </p:nvSpPr>
        <p:spPr bwMode="auto">
          <a:xfrm>
            <a:off x="4570413" y="4908550"/>
            <a:ext cx="382587" cy="382588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0800" y="0"/>
                </a:moveTo>
                <a:cubicBezTo>
                  <a:pt x="4835" y="0"/>
                  <a:pt x="0" y="4835"/>
                  <a:pt x="0" y="10799"/>
                </a:cubicBezTo>
                <a:lnTo>
                  <a:pt x="0" y="10800"/>
                </a:lnTo>
                <a:cubicBezTo>
                  <a:pt x="0" y="16764"/>
                  <a:pt x="4835" y="21600"/>
                  <a:pt x="10799" y="21600"/>
                </a:cubicBezTo>
                <a:cubicBezTo>
                  <a:pt x="10799" y="21600"/>
                  <a:pt x="10799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3546" cap="flat" cmpd="sng">
            <a:solidFill>
              <a:srgbClr val="4A7EBB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9"/>
              </a:srgbClr>
            </a:outerShdw>
          </a:effectLst>
        </p:spPr>
        <p:txBody>
          <a:bodyPr lIns="50798" tIns="50798" rIns="50798" bIns="50798" anchor="ctr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36879" name="Line 15"/>
          <p:cNvSpPr>
            <a:spLocks noChangeShapeType="1"/>
          </p:cNvSpPr>
          <p:nvPr/>
        </p:nvSpPr>
        <p:spPr bwMode="auto">
          <a:xfrm flipH="1">
            <a:off x="4760913" y="5292725"/>
            <a:ext cx="3175" cy="381000"/>
          </a:xfrm>
          <a:prstGeom prst="line">
            <a:avLst/>
          </a:prstGeom>
          <a:noFill/>
          <a:ln w="36124" cap="flat" cmpd="sng">
            <a:solidFill>
              <a:srgbClr val="4F81BD"/>
            </a:solidFill>
            <a:prstDash val="lgDashDot"/>
            <a:round/>
            <a:headEnd/>
            <a:tailEnd/>
          </a:ln>
          <a:effectLst>
            <a:outerShdw blurRad="38100" dist="20000" dir="5400000" algn="ctr" rotWithShape="0">
              <a:srgbClr val="808080">
                <a:alpha val="37999"/>
              </a:srgbClr>
            </a:outerShdw>
          </a:effectLst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36880" name="AutoShape 16"/>
          <p:cNvSpPr>
            <a:spLocks/>
          </p:cNvSpPr>
          <p:nvPr/>
        </p:nvSpPr>
        <p:spPr bwMode="auto">
          <a:xfrm>
            <a:off x="6246813" y="5292725"/>
            <a:ext cx="763587" cy="83661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0800" y="0"/>
                </a:moveTo>
                <a:cubicBezTo>
                  <a:pt x="4835" y="0"/>
                  <a:pt x="0" y="4835"/>
                  <a:pt x="0" y="10799"/>
                </a:cubicBezTo>
                <a:lnTo>
                  <a:pt x="0" y="10800"/>
                </a:lnTo>
                <a:cubicBezTo>
                  <a:pt x="0" y="16764"/>
                  <a:pt x="4835" y="21600"/>
                  <a:pt x="10799" y="21600"/>
                </a:cubicBezTo>
                <a:cubicBezTo>
                  <a:pt x="10799" y="21600"/>
                  <a:pt x="10799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lose/>
              </a:path>
            </a:pathLst>
          </a:custGeom>
          <a:gradFill rotWithShape="0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13546" cap="flat" cmpd="sng">
            <a:solidFill>
              <a:srgbClr val="4A7EBB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9"/>
              </a:srgbClr>
            </a:out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36881" name="Line 17"/>
          <p:cNvSpPr>
            <a:spLocks noChangeShapeType="1"/>
          </p:cNvSpPr>
          <p:nvPr/>
        </p:nvSpPr>
        <p:spPr bwMode="auto">
          <a:xfrm flipV="1">
            <a:off x="6629400" y="4572000"/>
            <a:ext cx="1588" cy="720725"/>
          </a:xfrm>
          <a:prstGeom prst="line">
            <a:avLst/>
          </a:prstGeom>
          <a:noFill/>
          <a:ln w="36124" cap="flat" cmpd="sng">
            <a:solidFill>
              <a:srgbClr val="4F81BD"/>
            </a:solidFill>
            <a:prstDash val="solid"/>
            <a:round/>
            <a:headEnd/>
            <a:tailEnd type="arrow" w="lg" len="lg"/>
          </a:ln>
          <a:effectLst>
            <a:outerShdw blurRad="38100" dist="20000" dir="5400000" algn="ctr" rotWithShape="0">
              <a:srgbClr val="808080">
                <a:alpha val="37999"/>
              </a:srgbClr>
            </a:outerShdw>
          </a:effectLst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36882" name="AutoShape 18"/>
          <p:cNvSpPr>
            <a:spLocks/>
          </p:cNvSpPr>
          <p:nvPr/>
        </p:nvSpPr>
        <p:spPr bwMode="auto">
          <a:xfrm>
            <a:off x="5773738" y="5216525"/>
            <a:ext cx="368300" cy="1008063"/>
          </a:xfrm>
          <a:custGeom>
            <a:avLst/>
            <a:gdLst/>
            <a:ahLst/>
            <a:cxnLst/>
            <a:rect l="0" t="0" r="r" b="b"/>
            <a:pathLst>
              <a:path w="20929" h="20411">
                <a:moveTo>
                  <a:pt x="0" y="9109"/>
                </a:moveTo>
                <a:cubicBezTo>
                  <a:pt x="5098" y="5414"/>
                  <a:pt x="10196" y="1719"/>
                  <a:pt x="13684" y="527"/>
                </a:cubicBezTo>
                <a:cubicBezTo>
                  <a:pt x="17172" y="-665"/>
                  <a:pt x="21600" y="193"/>
                  <a:pt x="20929" y="1957"/>
                </a:cubicBezTo>
                <a:cubicBezTo>
                  <a:pt x="20258" y="3721"/>
                  <a:pt x="9659" y="8203"/>
                  <a:pt x="9659" y="11112"/>
                </a:cubicBezTo>
                <a:cubicBezTo>
                  <a:pt x="9659" y="14021"/>
                  <a:pt x="20795" y="17883"/>
                  <a:pt x="20929" y="19409"/>
                </a:cubicBezTo>
                <a:cubicBezTo>
                  <a:pt x="21063" y="20935"/>
                  <a:pt x="10464" y="20267"/>
                  <a:pt x="10464" y="20267"/>
                </a:cubicBezTo>
                <a:lnTo>
                  <a:pt x="0" y="9109"/>
                </a:lnTo>
                <a:close/>
              </a:path>
            </a:pathLst>
          </a:custGeom>
          <a:gradFill rotWithShape="0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13546" cap="flat" cmpd="sng">
            <a:solidFill>
              <a:srgbClr val="4A7EBB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9"/>
              </a:srgbClr>
            </a:out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36883" name="Line 19"/>
          <p:cNvSpPr>
            <a:spLocks noChangeShapeType="1"/>
          </p:cNvSpPr>
          <p:nvPr/>
        </p:nvSpPr>
        <p:spPr bwMode="auto">
          <a:xfrm>
            <a:off x="1143000" y="5292725"/>
            <a:ext cx="457200" cy="381000"/>
          </a:xfrm>
          <a:prstGeom prst="line">
            <a:avLst/>
          </a:prstGeom>
          <a:noFill/>
          <a:ln w="36124" cap="flat" cmpd="sng">
            <a:solidFill>
              <a:srgbClr val="4F81BD"/>
            </a:solidFill>
            <a:prstDash val="lgDashDot"/>
            <a:round/>
            <a:headEnd/>
            <a:tailEnd/>
          </a:ln>
          <a:effectLst>
            <a:outerShdw blurRad="38100" dist="20000" dir="5400000" algn="ctr" rotWithShape="0">
              <a:srgbClr val="808080">
                <a:alpha val="37999"/>
              </a:srgbClr>
            </a:outerShdw>
          </a:effectLst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36884" name="Line 20"/>
          <p:cNvSpPr>
            <a:spLocks noChangeShapeType="1"/>
          </p:cNvSpPr>
          <p:nvPr/>
        </p:nvSpPr>
        <p:spPr bwMode="auto">
          <a:xfrm>
            <a:off x="1143000" y="5672138"/>
            <a:ext cx="457200" cy="1587"/>
          </a:xfrm>
          <a:prstGeom prst="line">
            <a:avLst/>
          </a:prstGeom>
          <a:noFill/>
          <a:ln w="36124" cap="flat" cmpd="sng">
            <a:solidFill>
              <a:srgbClr val="4F81BD"/>
            </a:solidFill>
            <a:prstDash val="lgDashDot"/>
            <a:round/>
            <a:headEnd/>
            <a:tailEnd/>
          </a:ln>
          <a:effectLst>
            <a:outerShdw blurRad="38100" dist="20000" dir="5400000" algn="ctr" rotWithShape="0">
              <a:srgbClr val="808080">
                <a:alpha val="37999"/>
              </a:srgbClr>
            </a:outerShdw>
          </a:effectLst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36885" name="Line 21"/>
          <p:cNvSpPr>
            <a:spLocks noChangeShapeType="1"/>
          </p:cNvSpPr>
          <p:nvPr/>
        </p:nvSpPr>
        <p:spPr bwMode="auto">
          <a:xfrm flipV="1">
            <a:off x="1143000" y="5673725"/>
            <a:ext cx="457200" cy="455613"/>
          </a:xfrm>
          <a:prstGeom prst="line">
            <a:avLst/>
          </a:prstGeom>
          <a:noFill/>
          <a:ln w="36124" cap="flat" cmpd="sng">
            <a:solidFill>
              <a:srgbClr val="4F81BD"/>
            </a:solidFill>
            <a:prstDash val="lgDashDot"/>
            <a:round/>
            <a:headEnd/>
            <a:tailEnd/>
          </a:ln>
          <a:effectLst>
            <a:outerShdw blurRad="38100" dist="20000" dir="5400000" algn="ctr" rotWithShape="0">
              <a:srgbClr val="808080">
                <a:alpha val="37999"/>
              </a:srgbClr>
            </a:outerShdw>
          </a:effectLst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36886" name="AutoShape 22"/>
          <p:cNvSpPr>
            <a:spLocks/>
          </p:cNvSpPr>
          <p:nvPr/>
        </p:nvSpPr>
        <p:spPr bwMode="auto">
          <a:xfrm>
            <a:off x="915988" y="4572000"/>
            <a:ext cx="379412" cy="2208213"/>
          </a:xfrm>
          <a:custGeom>
            <a:avLst/>
            <a:gdLst/>
            <a:ahLst/>
            <a:cxnLst/>
            <a:rect l="0" t="0" r="r" b="b"/>
            <a:pathLst>
              <a:path w="21467" h="21600">
                <a:moveTo>
                  <a:pt x="21467" y="0"/>
                </a:moveTo>
                <a:cubicBezTo>
                  <a:pt x="13184" y="1600"/>
                  <a:pt x="4902" y="3200"/>
                  <a:pt x="3179" y="4421"/>
                </a:cubicBezTo>
                <a:cubicBezTo>
                  <a:pt x="1457" y="5642"/>
                  <a:pt x="10998" y="6294"/>
                  <a:pt x="11130" y="7326"/>
                </a:cubicBezTo>
                <a:cubicBezTo>
                  <a:pt x="11263" y="8357"/>
                  <a:pt x="4770" y="9557"/>
                  <a:pt x="3975" y="10610"/>
                </a:cubicBezTo>
                <a:cubicBezTo>
                  <a:pt x="3179" y="11663"/>
                  <a:pt x="7022" y="12610"/>
                  <a:pt x="6360" y="13642"/>
                </a:cubicBezTo>
                <a:cubicBezTo>
                  <a:pt x="5697" y="14673"/>
                  <a:pt x="-133" y="15726"/>
                  <a:pt x="-1" y="16800"/>
                </a:cubicBezTo>
                <a:cubicBezTo>
                  <a:pt x="132" y="17873"/>
                  <a:pt x="3842" y="19284"/>
                  <a:pt x="7155" y="20084"/>
                </a:cubicBezTo>
                <a:cubicBezTo>
                  <a:pt x="10468" y="20884"/>
                  <a:pt x="19876" y="21600"/>
                  <a:pt x="19876" y="21600"/>
                </a:cubicBezTo>
              </a:path>
            </a:pathLst>
          </a:custGeom>
          <a:solidFill>
            <a:srgbClr val="000000">
              <a:alpha val="0"/>
            </a:srgbClr>
          </a:solidFill>
          <a:ln w="36124" cap="flat" cmpd="sng">
            <a:solidFill>
              <a:srgbClr val="4F81BD"/>
            </a:solidFill>
            <a:prstDash val="solid"/>
            <a:round/>
            <a:headEnd/>
            <a:tailEnd/>
          </a:ln>
          <a:effectLst>
            <a:outerShdw blurRad="38100" dist="20000" dir="5400000" algn="ctr" rotWithShape="0">
              <a:srgbClr val="808080">
                <a:alpha val="37999"/>
              </a:srgbClr>
            </a:out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110616" name="Rectangle 23"/>
          <p:cNvSpPr>
            <a:spLocks/>
          </p:cNvSpPr>
          <p:nvPr/>
        </p:nvSpPr>
        <p:spPr bwMode="auto">
          <a:xfrm>
            <a:off x="1828800" y="4367213"/>
            <a:ext cx="2587625" cy="93345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>
            <a:prstTxWarp prst="textNoShape">
              <a:avLst/>
            </a:prstTxWarp>
            <a:spAutoFit/>
          </a:bodyPr>
          <a:lstStyle/>
          <a:p>
            <a:pPr defTabSz="455613"/>
            <a:r>
              <a:rPr lang="it-IT">
                <a:latin typeface="Helvetica" pitchFamily="-1" charset="0"/>
                <a:ea typeface="Helvetica" pitchFamily="-1" charset="0"/>
                <a:cs typeface="Helvetica" pitchFamily="-1" charset="0"/>
                <a:sym typeface="Helvetica" pitchFamily="-1" charset="0"/>
              </a:rPr>
              <a:t>Small fiber neuropathy</a:t>
            </a:r>
          </a:p>
          <a:p>
            <a:pPr defTabSz="455613"/>
            <a:r>
              <a:rPr lang="it-IT">
                <a:latin typeface="Helvetica" pitchFamily="-1" charset="0"/>
                <a:ea typeface="Helvetica" pitchFamily="-1" charset="0"/>
                <a:cs typeface="Helvetica" pitchFamily="-1" charset="0"/>
                <a:sym typeface="Helvetica" pitchFamily="-1" charset="0"/>
              </a:rPr>
              <a:t>Non-Length dependent</a:t>
            </a:r>
          </a:p>
          <a:p>
            <a:pPr defTabSz="455613"/>
            <a:r>
              <a:rPr lang="it-IT">
                <a:latin typeface="Helvetica" pitchFamily="-1" charset="0"/>
                <a:ea typeface="Helvetica" pitchFamily="-1" charset="0"/>
                <a:cs typeface="Helvetica" pitchFamily="-1" charset="0"/>
                <a:sym typeface="Helvetica" pitchFamily="-1" charset="0"/>
              </a:rPr>
              <a:t>deafferentation</a:t>
            </a:r>
            <a:endParaRPr lang="it-IT"/>
          </a:p>
        </p:txBody>
      </p:sp>
      <p:sp>
        <p:nvSpPr>
          <p:cNvPr id="110617" name="Rectangle 24"/>
          <p:cNvSpPr>
            <a:spLocks/>
          </p:cNvSpPr>
          <p:nvPr/>
        </p:nvSpPr>
        <p:spPr bwMode="auto">
          <a:xfrm>
            <a:off x="3581400" y="5976938"/>
            <a:ext cx="865188" cy="37782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>
            <a:prstTxWarp prst="textNoShape">
              <a:avLst/>
            </a:prstTxWarp>
            <a:spAutoFit/>
          </a:bodyPr>
          <a:lstStyle/>
          <a:p>
            <a:pPr defTabSz="455613"/>
            <a:r>
              <a:rPr lang="it-IT">
                <a:latin typeface="Helvetica" pitchFamily="-1" charset="0"/>
                <a:ea typeface="Helvetica" pitchFamily="-1" charset="0"/>
                <a:cs typeface="Helvetica" pitchFamily="-1" charset="0"/>
                <a:sym typeface="Helvetica" pitchFamily="-1" charset="0"/>
              </a:rPr>
              <a:t>C fiber</a:t>
            </a:r>
            <a:endParaRPr lang="it-IT"/>
          </a:p>
        </p:txBody>
      </p:sp>
      <p:sp>
        <p:nvSpPr>
          <p:cNvPr id="36889" name="Line 25"/>
          <p:cNvSpPr>
            <a:spLocks noChangeShapeType="1"/>
          </p:cNvSpPr>
          <p:nvPr/>
        </p:nvSpPr>
        <p:spPr bwMode="auto">
          <a:xfrm>
            <a:off x="1674813" y="1377950"/>
            <a:ext cx="1601787" cy="3175"/>
          </a:xfrm>
          <a:prstGeom prst="line">
            <a:avLst/>
          </a:prstGeom>
          <a:noFill/>
          <a:ln w="36124" cap="flat" cmpd="sng">
            <a:solidFill>
              <a:srgbClr val="4F81BD"/>
            </a:solidFill>
            <a:prstDash val="lgDashDot"/>
            <a:round/>
            <a:headEnd/>
            <a:tailEnd/>
          </a:ln>
          <a:effectLst>
            <a:outerShdw blurRad="38100" dist="20000" dir="5400000" algn="ctr" rotWithShape="0">
              <a:srgbClr val="808080">
                <a:alpha val="37999"/>
              </a:srgbClr>
            </a:outerShdw>
          </a:effectLst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36890" name="Line 26"/>
          <p:cNvSpPr>
            <a:spLocks noChangeShapeType="1"/>
          </p:cNvSpPr>
          <p:nvPr/>
        </p:nvSpPr>
        <p:spPr bwMode="auto">
          <a:xfrm>
            <a:off x="4837113" y="3463925"/>
            <a:ext cx="1030287" cy="1588"/>
          </a:xfrm>
          <a:prstGeom prst="line">
            <a:avLst/>
          </a:prstGeom>
          <a:noFill/>
          <a:ln w="36124" cap="flat" cmpd="sng">
            <a:solidFill>
              <a:srgbClr val="4F81BD"/>
            </a:solidFill>
            <a:prstDash val="solid"/>
            <a:round/>
            <a:headEnd/>
            <a:tailEnd/>
          </a:ln>
          <a:effectLst>
            <a:outerShdw blurRad="38100" dist="20000" dir="5400000" algn="ctr" rotWithShape="0">
              <a:srgbClr val="808080">
                <a:alpha val="37999"/>
              </a:srgbClr>
            </a:outerShdw>
          </a:effectLst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36891" name="AutoShape 27"/>
          <p:cNvSpPr>
            <a:spLocks/>
          </p:cNvSpPr>
          <p:nvPr/>
        </p:nvSpPr>
        <p:spPr bwMode="auto">
          <a:xfrm>
            <a:off x="4648200" y="2700338"/>
            <a:ext cx="381000" cy="381000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0800" y="0"/>
                </a:moveTo>
                <a:cubicBezTo>
                  <a:pt x="4835" y="0"/>
                  <a:pt x="0" y="4835"/>
                  <a:pt x="0" y="10799"/>
                </a:cubicBezTo>
                <a:lnTo>
                  <a:pt x="0" y="10800"/>
                </a:lnTo>
                <a:cubicBezTo>
                  <a:pt x="0" y="16764"/>
                  <a:pt x="4835" y="21600"/>
                  <a:pt x="10799" y="21600"/>
                </a:cubicBezTo>
                <a:cubicBezTo>
                  <a:pt x="10799" y="21600"/>
                  <a:pt x="10799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lose/>
              </a:path>
            </a:pathLst>
          </a:custGeom>
          <a:gradFill rotWithShape="0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13546" cap="flat" cmpd="sng">
            <a:solidFill>
              <a:srgbClr val="4A7EBB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9"/>
              </a:srgbClr>
            </a:out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36892" name="Line 28"/>
          <p:cNvSpPr>
            <a:spLocks noChangeShapeType="1"/>
          </p:cNvSpPr>
          <p:nvPr/>
        </p:nvSpPr>
        <p:spPr bwMode="auto">
          <a:xfrm flipH="1">
            <a:off x="4837113" y="3081338"/>
            <a:ext cx="3175" cy="382587"/>
          </a:xfrm>
          <a:prstGeom prst="line">
            <a:avLst/>
          </a:prstGeom>
          <a:noFill/>
          <a:ln w="36124" cap="flat" cmpd="sng">
            <a:solidFill>
              <a:srgbClr val="4F81BD"/>
            </a:solidFill>
            <a:prstDash val="solid"/>
            <a:round/>
            <a:headEnd/>
            <a:tailEnd/>
          </a:ln>
          <a:effectLst>
            <a:outerShdw blurRad="38100" dist="20000" dir="5400000" algn="ctr" rotWithShape="0">
              <a:srgbClr val="808080">
                <a:alpha val="37999"/>
              </a:srgbClr>
            </a:outerShdw>
          </a:effectLst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36893" name="AutoShape 29"/>
          <p:cNvSpPr>
            <a:spLocks/>
          </p:cNvSpPr>
          <p:nvPr/>
        </p:nvSpPr>
        <p:spPr bwMode="auto">
          <a:xfrm>
            <a:off x="6324600" y="3081338"/>
            <a:ext cx="760413" cy="838200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0800" y="0"/>
                </a:moveTo>
                <a:cubicBezTo>
                  <a:pt x="4835" y="0"/>
                  <a:pt x="0" y="4835"/>
                  <a:pt x="0" y="10799"/>
                </a:cubicBezTo>
                <a:lnTo>
                  <a:pt x="0" y="10800"/>
                </a:lnTo>
                <a:cubicBezTo>
                  <a:pt x="0" y="16764"/>
                  <a:pt x="4835" y="21600"/>
                  <a:pt x="10799" y="21600"/>
                </a:cubicBezTo>
                <a:cubicBezTo>
                  <a:pt x="10799" y="21600"/>
                  <a:pt x="10799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lose/>
              </a:path>
            </a:pathLst>
          </a:custGeom>
          <a:gradFill rotWithShape="0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13546" cap="flat" cmpd="sng">
            <a:solidFill>
              <a:srgbClr val="4A7EBB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9"/>
              </a:srgbClr>
            </a:out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36894" name="Line 30"/>
          <p:cNvSpPr>
            <a:spLocks noChangeShapeType="1"/>
          </p:cNvSpPr>
          <p:nvPr/>
        </p:nvSpPr>
        <p:spPr bwMode="auto">
          <a:xfrm flipV="1">
            <a:off x="6705600" y="2159000"/>
            <a:ext cx="0" cy="922338"/>
          </a:xfrm>
          <a:prstGeom prst="line">
            <a:avLst/>
          </a:prstGeom>
          <a:noFill/>
          <a:ln w="36124" cap="flat" cmpd="sng">
            <a:solidFill>
              <a:srgbClr val="4F81BD"/>
            </a:solidFill>
            <a:prstDash val="solid"/>
            <a:round/>
            <a:headEnd/>
            <a:tailEnd type="arrow" w="lg" len="lg"/>
          </a:ln>
          <a:effectLst>
            <a:outerShdw blurRad="38100" dist="20000" dir="5400000" algn="ctr" rotWithShape="0">
              <a:srgbClr val="808080">
                <a:alpha val="37999"/>
              </a:srgbClr>
            </a:outerShdw>
          </a:effectLst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36895" name="AutoShape 31"/>
          <p:cNvSpPr>
            <a:spLocks/>
          </p:cNvSpPr>
          <p:nvPr/>
        </p:nvSpPr>
        <p:spPr bwMode="auto">
          <a:xfrm>
            <a:off x="5848350" y="3006725"/>
            <a:ext cx="369888" cy="1006475"/>
          </a:xfrm>
          <a:custGeom>
            <a:avLst/>
            <a:gdLst/>
            <a:ahLst/>
            <a:cxnLst/>
            <a:rect l="0" t="0" r="r" b="b"/>
            <a:pathLst>
              <a:path w="20929" h="20411">
                <a:moveTo>
                  <a:pt x="0" y="9109"/>
                </a:moveTo>
                <a:cubicBezTo>
                  <a:pt x="5098" y="5414"/>
                  <a:pt x="10196" y="1719"/>
                  <a:pt x="13684" y="527"/>
                </a:cubicBezTo>
                <a:cubicBezTo>
                  <a:pt x="17172" y="-665"/>
                  <a:pt x="21600" y="193"/>
                  <a:pt x="20929" y="1957"/>
                </a:cubicBezTo>
                <a:cubicBezTo>
                  <a:pt x="20258" y="3721"/>
                  <a:pt x="9659" y="8203"/>
                  <a:pt x="9659" y="11112"/>
                </a:cubicBezTo>
                <a:cubicBezTo>
                  <a:pt x="9659" y="14021"/>
                  <a:pt x="20795" y="17883"/>
                  <a:pt x="20929" y="19409"/>
                </a:cubicBezTo>
                <a:cubicBezTo>
                  <a:pt x="21063" y="20935"/>
                  <a:pt x="10464" y="20267"/>
                  <a:pt x="10464" y="20267"/>
                </a:cubicBezTo>
                <a:lnTo>
                  <a:pt x="0" y="9109"/>
                </a:lnTo>
                <a:close/>
              </a:path>
            </a:pathLst>
          </a:custGeom>
          <a:gradFill rotWithShape="0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13546" cap="flat" cmpd="sng">
            <a:solidFill>
              <a:srgbClr val="4A7EBB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9"/>
              </a:srgbClr>
            </a:out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36896" name="Line 32"/>
          <p:cNvSpPr>
            <a:spLocks noChangeShapeType="1"/>
          </p:cNvSpPr>
          <p:nvPr/>
        </p:nvSpPr>
        <p:spPr bwMode="auto">
          <a:xfrm>
            <a:off x="1219200" y="3081338"/>
            <a:ext cx="455613" cy="382587"/>
          </a:xfrm>
          <a:prstGeom prst="line">
            <a:avLst/>
          </a:prstGeom>
          <a:noFill/>
          <a:ln w="36124" cap="flat" cmpd="sng">
            <a:solidFill>
              <a:srgbClr val="4F81BD"/>
            </a:solidFill>
            <a:prstDash val="lgDashDot"/>
            <a:round/>
            <a:headEnd/>
            <a:tailEnd/>
          </a:ln>
          <a:effectLst>
            <a:outerShdw blurRad="38100" dist="20000" dir="5400000" algn="ctr" rotWithShape="0">
              <a:srgbClr val="808080">
                <a:alpha val="37999"/>
              </a:srgbClr>
            </a:outerShdw>
          </a:effectLst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36897" name="Line 33"/>
          <p:cNvSpPr>
            <a:spLocks noChangeShapeType="1"/>
          </p:cNvSpPr>
          <p:nvPr/>
        </p:nvSpPr>
        <p:spPr bwMode="auto">
          <a:xfrm>
            <a:off x="1219200" y="3460750"/>
            <a:ext cx="455613" cy="3175"/>
          </a:xfrm>
          <a:prstGeom prst="line">
            <a:avLst/>
          </a:prstGeom>
          <a:noFill/>
          <a:ln w="36124" cap="flat" cmpd="sng">
            <a:solidFill>
              <a:srgbClr val="4F81BD"/>
            </a:solidFill>
            <a:prstDash val="lgDashDot"/>
            <a:round/>
            <a:headEnd/>
            <a:tailEnd/>
          </a:ln>
          <a:effectLst>
            <a:outerShdw blurRad="38100" dist="20000" dir="5400000" algn="ctr" rotWithShape="0">
              <a:srgbClr val="808080">
                <a:alpha val="37999"/>
              </a:srgbClr>
            </a:outerShdw>
          </a:effectLst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36898" name="Line 34"/>
          <p:cNvSpPr>
            <a:spLocks noChangeShapeType="1"/>
          </p:cNvSpPr>
          <p:nvPr/>
        </p:nvSpPr>
        <p:spPr bwMode="auto">
          <a:xfrm flipV="1">
            <a:off x="1219200" y="3463925"/>
            <a:ext cx="455613" cy="455613"/>
          </a:xfrm>
          <a:prstGeom prst="line">
            <a:avLst/>
          </a:prstGeom>
          <a:noFill/>
          <a:ln w="36124" cap="flat" cmpd="sng">
            <a:solidFill>
              <a:srgbClr val="4F81BD"/>
            </a:solidFill>
            <a:prstDash val="lgDashDot"/>
            <a:round/>
            <a:headEnd/>
            <a:tailEnd/>
          </a:ln>
          <a:effectLst>
            <a:outerShdw blurRad="38100" dist="20000" dir="5400000" algn="ctr" rotWithShape="0">
              <a:srgbClr val="808080">
                <a:alpha val="37999"/>
              </a:srgbClr>
            </a:outerShdw>
          </a:effectLst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36899" name="AutoShape 35"/>
          <p:cNvSpPr>
            <a:spLocks/>
          </p:cNvSpPr>
          <p:nvPr/>
        </p:nvSpPr>
        <p:spPr bwMode="auto">
          <a:xfrm>
            <a:off x="839788" y="2286000"/>
            <a:ext cx="381000" cy="2286000"/>
          </a:xfrm>
          <a:custGeom>
            <a:avLst/>
            <a:gdLst/>
            <a:ahLst/>
            <a:cxnLst/>
            <a:rect l="0" t="0" r="r" b="b"/>
            <a:pathLst>
              <a:path w="21467" h="21600">
                <a:moveTo>
                  <a:pt x="21467" y="0"/>
                </a:moveTo>
                <a:cubicBezTo>
                  <a:pt x="13184" y="1600"/>
                  <a:pt x="4902" y="3200"/>
                  <a:pt x="3179" y="4421"/>
                </a:cubicBezTo>
                <a:cubicBezTo>
                  <a:pt x="1457" y="5642"/>
                  <a:pt x="10998" y="6294"/>
                  <a:pt x="11130" y="7326"/>
                </a:cubicBezTo>
                <a:cubicBezTo>
                  <a:pt x="11263" y="8357"/>
                  <a:pt x="4770" y="9557"/>
                  <a:pt x="3975" y="10610"/>
                </a:cubicBezTo>
                <a:cubicBezTo>
                  <a:pt x="3179" y="11663"/>
                  <a:pt x="7022" y="12610"/>
                  <a:pt x="6360" y="13642"/>
                </a:cubicBezTo>
                <a:cubicBezTo>
                  <a:pt x="5697" y="14673"/>
                  <a:pt x="-133" y="15726"/>
                  <a:pt x="-1" y="16800"/>
                </a:cubicBezTo>
                <a:cubicBezTo>
                  <a:pt x="132" y="17873"/>
                  <a:pt x="3842" y="19284"/>
                  <a:pt x="7155" y="20084"/>
                </a:cubicBezTo>
                <a:cubicBezTo>
                  <a:pt x="10468" y="20884"/>
                  <a:pt x="19876" y="21600"/>
                  <a:pt x="19876" y="21600"/>
                </a:cubicBezTo>
              </a:path>
            </a:pathLst>
          </a:custGeom>
          <a:solidFill>
            <a:srgbClr val="000000">
              <a:alpha val="0"/>
            </a:srgbClr>
          </a:solidFill>
          <a:ln w="36124" cap="flat" cmpd="sng">
            <a:solidFill>
              <a:srgbClr val="4F81BD"/>
            </a:solidFill>
            <a:prstDash val="solid"/>
            <a:round/>
            <a:headEnd/>
            <a:tailEnd/>
          </a:ln>
          <a:effectLst>
            <a:outerShdw blurRad="38100" dist="20000" dir="5400000" algn="ctr" rotWithShape="0">
              <a:srgbClr val="808080">
                <a:alpha val="37999"/>
              </a:srgbClr>
            </a:out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110629" name="Rectangle 36"/>
          <p:cNvSpPr>
            <a:spLocks/>
          </p:cNvSpPr>
          <p:nvPr/>
        </p:nvSpPr>
        <p:spPr bwMode="auto">
          <a:xfrm>
            <a:off x="1905000" y="2159000"/>
            <a:ext cx="2536825" cy="655638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>
            <a:prstTxWarp prst="textNoShape">
              <a:avLst/>
            </a:prstTxWarp>
            <a:spAutoFit/>
          </a:bodyPr>
          <a:lstStyle/>
          <a:p>
            <a:pPr defTabSz="455613"/>
            <a:r>
              <a:rPr lang="it-IT">
                <a:latin typeface="Helvetica" pitchFamily="-1" charset="0"/>
                <a:ea typeface="Helvetica" pitchFamily="-1" charset="0"/>
                <a:cs typeface="Helvetica" pitchFamily="-1" charset="0"/>
                <a:sym typeface="Helvetica" pitchFamily="-1" charset="0"/>
              </a:rPr>
              <a:t>Small fiber neuropathy</a:t>
            </a:r>
          </a:p>
          <a:p>
            <a:pPr defTabSz="455613"/>
            <a:r>
              <a:rPr lang="it-IT">
                <a:latin typeface="Helvetica" pitchFamily="-1" charset="0"/>
                <a:ea typeface="Helvetica" pitchFamily="-1" charset="0"/>
                <a:cs typeface="Helvetica" pitchFamily="-1" charset="0"/>
                <a:sym typeface="Helvetica" pitchFamily="-1" charset="0"/>
              </a:rPr>
              <a:t>Non-Length dependent</a:t>
            </a:r>
            <a:endParaRPr lang="it-IT"/>
          </a:p>
        </p:txBody>
      </p:sp>
      <p:sp>
        <p:nvSpPr>
          <p:cNvPr id="110630" name="Rectangle 37"/>
          <p:cNvSpPr>
            <a:spLocks/>
          </p:cNvSpPr>
          <p:nvPr/>
        </p:nvSpPr>
        <p:spPr bwMode="auto">
          <a:xfrm>
            <a:off x="3656013" y="3765550"/>
            <a:ext cx="865187" cy="379413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>
            <a:prstTxWarp prst="textNoShape">
              <a:avLst/>
            </a:prstTxWarp>
            <a:spAutoFit/>
          </a:bodyPr>
          <a:lstStyle/>
          <a:p>
            <a:pPr defTabSz="455613"/>
            <a:r>
              <a:rPr lang="it-IT">
                <a:latin typeface="Helvetica" pitchFamily="-1" charset="0"/>
                <a:ea typeface="Helvetica" pitchFamily="-1" charset="0"/>
                <a:cs typeface="Helvetica" pitchFamily="-1" charset="0"/>
                <a:sym typeface="Helvetica" pitchFamily="-1" charset="0"/>
              </a:rPr>
              <a:t>C fiber</a:t>
            </a:r>
            <a:endParaRPr lang="it-IT"/>
          </a:p>
        </p:txBody>
      </p:sp>
      <p:sp>
        <p:nvSpPr>
          <p:cNvPr id="36902" name="Line 38"/>
          <p:cNvSpPr>
            <a:spLocks noChangeShapeType="1"/>
          </p:cNvSpPr>
          <p:nvPr/>
        </p:nvSpPr>
        <p:spPr bwMode="auto">
          <a:xfrm>
            <a:off x="1674813" y="3465513"/>
            <a:ext cx="3165475" cy="1587"/>
          </a:xfrm>
          <a:prstGeom prst="line">
            <a:avLst/>
          </a:prstGeom>
          <a:noFill/>
          <a:ln w="36124" cap="flat" cmpd="sng">
            <a:solidFill>
              <a:srgbClr val="4F81BD"/>
            </a:solidFill>
            <a:prstDash val="lgDashDot"/>
            <a:round/>
            <a:headEnd/>
            <a:tailEnd/>
          </a:ln>
          <a:effectLst>
            <a:outerShdw blurRad="38100" dist="20000" dir="5400000" algn="ctr" rotWithShape="0">
              <a:srgbClr val="808080">
                <a:alpha val="37999"/>
              </a:srgbClr>
            </a:outerShdw>
          </a:effectLst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36903" name="AutoShape 39"/>
          <p:cNvSpPr>
            <a:spLocks/>
          </p:cNvSpPr>
          <p:nvPr/>
        </p:nvSpPr>
        <p:spPr bwMode="auto">
          <a:xfrm>
            <a:off x="3048000" y="836613"/>
            <a:ext cx="303213" cy="488950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14846"/>
                </a:moveTo>
                <a:lnTo>
                  <a:pt x="5400" y="14846"/>
                </a:lnTo>
                <a:lnTo>
                  <a:pt x="5400" y="0"/>
                </a:lnTo>
                <a:lnTo>
                  <a:pt x="16199" y="0"/>
                </a:lnTo>
                <a:lnTo>
                  <a:pt x="16199" y="14846"/>
                </a:lnTo>
                <a:lnTo>
                  <a:pt x="21600" y="14846"/>
                </a:lnTo>
                <a:lnTo>
                  <a:pt x="10800" y="21600"/>
                </a:lnTo>
                <a:close/>
              </a:path>
            </a:pathLst>
          </a:custGeom>
          <a:gradFill rotWithShape="0">
            <a:gsLst>
              <a:gs pos="0">
                <a:srgbClr val="FF9A99"/>
              </a:gs>
              <a:gs pos="100000">
                <a:srgbClr val="D1403C"/>
              </a:gs>
            </a:gsLst>
            <a:lin ang="5400000"/>
          </a:gradFill>
          <a:ln w="13546" cap="flat" cmpd="sng">
            <a:solidFill>
              <a:srgbClr val="BE4B48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9"/>
              </a:srgbClr>
            </a:out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36904" name="AutoShape 40"/>
          <p:cNvSpPr>
            <a:spLocks/>
          </p:cNvSpPr>
          <p:nvPr/>
        </p:nvSpPr>
        <p:spPr bwMode="auto">
          <a:xfrm>
            <a:off x="4683125" y="2159000"/>
            <a:ext cx="306388" cy="485775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14846"/>
                </a:moveTo>
                <a:lnTo>
                  <a:pt x="5400" y="14846"/>
                </a:lnTo>
                <a:lnTo>
                  <a:pt x="5400" y="0"/>
                </a:lnTo>
                <a:lnTo>
                  <a:pt x="16199" y="0"/>
                </a:lnTo>
                <a:lnTo>
                  <a:pt x="16199" y="14846"/>
                </a:lnTo>
                <a:lnTo>
                  <a:pt x="21600" y="14846"/>
                </a:lnTo>
                <a:lnTo>
                  <a:pt x="10800" y="21600"/>
                </a:lnTo>
                <a:close/>
              </a:path>
            </a:pathLst>
          </a:custGeom>
          <a:gradFill rotWithShape="0">
            <a:gsLst>
              <a:gs pos="0">
                <a:srgbClr val="FF9A99"/>
              </a:gs>
              <a:gs pos="100000">
                <a:srgbClr val="D1403C"/>
              </a:gs>
            </a:gsLst>
            <a:lin ang="5400000"/>
          </a:gradFill>
          <a:ln w="13546" cap="flat" cmpd="sng">
            <a:solidFill>
              <a:srgbClr val="BE4B48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9"/>
              </a:srgbClr>
            </a:out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36905" name="AutoShape 41"/>
          <p:cNvSpPr>
            <a:spLocks/>
          </p:cNvSpPr>
          <p:nvPr/>
        </p:nvSpPr>
        <p:spPr bwMode="auto">
          <a:xfrm>
            <a:off x="6246813" y="4667250"/>
            <a:ext cx="304800" cy="485775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14846"/>
                </a:moveTo>
                <a:lnTo>
                  <a:pt x="5400" y="14846"/>
                </a:lnTo>
                <a:lnTo>
                  <a:pt x="5400" y="0"/>
                </a:lnTo>
                <a:lnTo>
                  <a:pt x="16199" y="0"/>
                </a:lnTo>
                <a:lnTo>
                  <a:pt x="16199" y="14846"/>
                </a:lnTo>
                <a:lnTo>
                  <a:pt x="21600" y="14846"/>
                </a:lnTo>
                <a:lnTo>
                  <a:pt x="10800" y="21600"/>
                </a:lnTo>
                <a:close/>
              </a:path>
            </a:pathLst>
          </a:custGeom>
          <a:gradFill rotWithShape="0">
            <a:gsLst>
              <a:gs pos="0">
                <a:srgbClr val="FF9A99"/>
              </a:gs>
              <a:gs pos="100000">
                <a:srgbClr val="D1403C"/>
              </a:gs>
            </a:gsLst>
            <a:lin ang="5400000"/>
          </a:gradFill>
          <a:ln w="13546" cap="flat" cmpd="sng">
            <a:solidFill>
              <a:srgbClr val="BE4B48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9"/>
              </a:srgbClr>
            </a:out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  <p:sp>
        <p:nvSpPr>
          <p:cNvPr id="110635" name="Rectangle 42"/>
          <p:cNvSpPr>
            <a:spLocks/>
          </p:cNvSpPr>
          <p:nvPr/>
        </p:nvSpPr>
        <p:spPr bwMode="auto">
          <a:xfrm>
            <a:off x="7389813" y="998538"/>
            <a:ext cx="1455737" cy="93345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>
            <a:prstTxWarp prst="textNoShape">
              <a:avLst/>
            </a:prstTxWarp>
            <a:spAutoFit/>
          </a:bodyPr>
          <a:lstStyle/>
          <a:p>
            <a:pPr defTabSz="455613"/>
            <a:r>
              <a:rPr lang="it-IT">
                <a:latin typeface="Helvetica" pitchFamily="-1" charset="0"/>
                <a:ea typeface="Helvetica" pitchFamily="-1" charset="0"/>
                <a:cs typeface="Helvetica" pitchFamily="-1" charset="0"/>
                <a:sym typeface="Helvetica" pitchFamily="-1" charset="0"/>
              </a:rPr>
              <a:t>Possible</a:t>
            </a:r>
          </a:p>
          <a:p>
            <a:pPr defTabSz="455613"/>
            <a:r>
              <a:rPr lang="it-IT">
                <a:latin typeface="Helvetica" pitchFamily="-1" charset="0"/>
                <a:ea typeface="Helvetica" pitchFamily="-1" charset="0"/>
                <a:cs typeface="Helvetica" pitchFamily="-1" charset="0"/>
                <a:sym typeface="Helvetica" pitchFamily="-1" charset="0"/>
              </a:rPr>
              <a:t>Central </a:t>
            </a:r>
          </a:p>
          <a:p>
            <a:pPr defTabSz="455613"/>
            <a:r>
              <a:rPr lang="it-IT">
                <a:latin typeface="Helvetica" pitchFamily="-1" charset="0"/>
                <a:ea typeface="Helvetica" pitchFamily="-1" charset="0"/>
                <a:cs typeface="Helvetica" pitchFamily="-1" charset="0"/>
                <a:sym typeface="Helvetica" pitchFamily="-1" charset="0"/>
              </a:rPr>
              <a:t>sensitization</a:t>
            </a:r>
            <a:endParaRPr lang="it-IT"/>
          </a:p>
        </p:txBody>
      </p:sp>
      <p:sp>
        <p:nvSpPr>
          <p:cNvPr id="110636" name="Rectangle 43"/>
          <p:cNvSpPr>
            <a:spLocks/>
          </p:cNvSpPr>
          <p:nvPr/>
        </p:nvSpPr>
        <p:spPr bwMode="auto">
          <a:xfrm>
            <a:off x="7389813" y="3006725"/>
            <a:ext cx="1455737" cy="93345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>
            <a:prstTxWarp prst="textNoShape">
              <a:avLst/>
            </a:prstTxWarp>
            <a:spAutoFit/>
          </a:bodyPr>
          <a:lstStyle/>
          <a:p>
            <a:pPr defTabSz="455613"/>
            <a:r>
              <a:rPr lang="it-IT">
                <a:latin typeface="Helvetica" pitchFamily="-1" charset="0"/>
                <a:ea typeface="Helvetica" pitchFamily="-1" charset="0"/>
                <a:cs typeface="Helvetica" pitchFamily="-1" charset="0"/>
                <a:sym typeface="Helvetica" pitchFamily="-1" charset="0"/>
              </a:rPr>
              <a:t>Possible</a:t>
            </a:r>
          </a:p>
          <a:p>
            <a:pPr defTabSz="455613"/>
            <a:r>
              <a:rPr lang="it-IT">
                <a:latin typeface="Helvetica" pitchFamily="-1" charset="0"/>
                <a:ea typeface="Helvetica" pitchFamily="-1" charset="0"/>
                <a:cs typeface="Helvetica" pitchFamily="-1" charset="0"/>
                <a:sym typeface="Helvetica" pitchFamily="-1" charset="0"/>
              </a:rPr>
              <a:t>Central </a:t>
            </a:r>
          </a:p>
          <a:p>
            <a:pPr defTabSz="455613"/>
            <a:r>
              <a:rPr lang="it-IT">
                <a:latin typeface="Helvetica" pitchFamily="-1" charset="0"/>
                <a:ea typeface="Helvetica" pitchFamily="-1" charset="0"/>
                <a:cs typeface="Helvetica" pitchFamily="-1" charset="0"/>
                <a:sym typeface="Helvetica" pitchFamily="-1" charset="0"/>
              </a:rPr>
              <a:t>sensitization</a:t>
            </a:r>
            <a:endParaRPr lang="it-IT"/>
          </a:p>
        </p:txBody>
      </p:sp>
      <p:sp>
        <p:nvSpPr>
          <p:cNvPr id="110637" name="Rectangle 44"/>
          <p:cNvSpPr>
            <a:spLocks/>
          </p:cNvSpPr>
          <p:nvPr/>
        </p:nvSpPr>
        <p:spPr bwMode="auto">
          <a:xfrm>
            <a:off x="7389813" y="5292725"/>
            <a:ext cx="1558925" cy="655638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>
            <a:prstTxWarp prst="textNoShape">
              <a:avLst/>
            </a:prstTxWarp>
            <a:spAutoFit/>
          </a:bodyPr>
          <a:lstStyle/>
          <a:p>
            <a:pPr defTabSz="455613"/>
            <a:r>
              <a:rPr lang="it-IT">
                <a:latin typeface="Helvetica" pitchFamily="-1" charset="0"/>
                <a:ea typeface="Helvetica" pitchFamily="-1" charset="0"/>
                <a:cs typeface="Helvetica" pitchFamily="-1" charset="0"/>
                <a:sym typeface="Helvetica" pitchFamily="-1" charset="0"/>
              </a:rPr>
              <a:t>Central </a:t>
            </a:r>
          </a:p>
          <a:p>
            <a:pPr defTabSz="455613"/>
            <a:r>
              <a:rPr lang="it-IT">
                <a:latin typeface="Helvetica" pitchFamily="-1" charset="0"/>
                <a:ea typeface="Helvetica" pitchFamily="-1" charset="0"/>
                <a:cs typeface="Helvetica" pitchFamily="-1" charset="0"/>
                <a:sym typeface="Helvetica" pitchFamily="-1" charset="0"/>
              </a:rPr>
              <a:t>Origin of pain</a:t>
            </a:r>
            <a:endParaRPr lang="it-IT"/>
          </a:p>
        </p:txBody>
      </p:sp>
      <p:sp>
        <p:nvSpPr>
          <p:cNvPr id="36909" name="AutoShape 45"/>
          <p:cNvSpPr>
            <a:spLocks/>
          </p:cNvSpPr>
          <p:nvPr/>
        </p:nvSpPr>
        <p:spPr bwMode="auto">
          <a:xfrm>
            <a:off x="4683125" y="73025"/>
            <a:ext cx="306388" cy="48736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14846"/>
                </a:moveTo>
                <a:lnTo>
                  <a:pt x="5400" y="14846"/>
                </a:lnTo>
                <a:lnTo>
                  <a:pt x="5400" y="0"/>
                </a:lnTo>
                <a:lnTo>
                  <a:pt x="16199" y="0"/>
                </a:lnTo>
                <a:lnTo>
                  <a:pt x="16199" y="14846"/>
                </a:lnTo>
                <a:lnTo>
                  <a:pt x="21600" y="14846"/>
                </a:lnTo>
                <a:lnTo>
                  <a:pt x="10800" y="21600"/>
                </a:lnTo>
                <a:close/>
              </a:path>
            </a:pathLst>
          </a:custGeom>
          <a:gradFill rotWithShape="0">
            <a:gsLst>
              <a:gs pos="0">
                <a:srgbClr val="FF9A99"/>
              </a:gs>
              <a:gs pos="100000">
                <a:srgbClr val="D1403C"/>
              </a:gs>
            </a:gsLst>
            <a:lin ang="5400000"/>
          </a:gradFill>
          <a:ln w="13546" cap="flat" cmpd="sng">
            <a:solidFill>
              <a:srgbClr val="BE4B48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9"/>
              </a:srgbClr>
            </a:out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1" descr="image.pd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2763" y="1274763"/>
            <a:ext cx="6148387" cy="5041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32770" name="Rectangle 2"/>
          <p:cNvSpPr>
            <a:spLocks/>
          </p:cNvSpPr>
          <p:nvPr/>
        </p:nvSpPr>
        <p:spPr bwMode="auto">
          <a:xfrm>
            <a:off x="857250" y="661988"/>
            <a:ext cx="7143750" cy="430212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>
            <a:prstTxWarp prst="textNoShape">
              <a:avLst/>
            </a:prstTxWarp>
            <a:spAutoFit/>
          </a:bodyPr>
          <a:lstStyle/>
          <a:p>
            <a:pPr defTabSz="455613">
              <a:defRPr/>
            </a:pPr>
            <a:r>
              <a:rPr lang="it-IT" sz="1400" b="1">
                <a:solidFill>
                  <a:srgbClr val="3B0B0C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Helvetica" charset="0"/>
                <a:ea typeface="Helvetica" charset="0"/>
                <a:cs typeface="Helvetica" charset="0"/>
                <a:sym typeface="Helvetica" charset="0"/>
              </a:rPr>
              <a:t>Clifford J. Woolf and Michael W. Salter: Neuronal Plasticity: Increasing the Gain in Pain</a:t>
            </a:r>
            <a:r>
              <a:rPr lang="it-IT" sz="1200" b="1">
                <a:solidFill>
                  <a:srgbClr val="3B0B0C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Helvetica" charset="0"/>
                <a:ea typeface="Helvetica" charset="0"/>
                <a:cs typeface="Helvetica" charset="0"/>
                <a:sym typeface="Helvetica" charset="0"/>
              </a:rPr>
              <a:t>  SCIENCE VOL 288 9 JUNE 2000</a:t>
            </a:r>
            <a:endParaRPr lang="it-IT" sz="1200"/>
          </a:p>
        </p:txBody>
      </p:sp>
      <p:sp>
        <p:nvSpPr>
          <p:cNvPr id="32771" name="AutoShape 3"/>
          <p:cNvSpPr>
            <a:spLocks/>
          </p:cNvSpPr>
          <p:nvPr/>
        </p:nvSpPr>
        <p:spPr bwMode="auto">
          <a:xfrm>
            <a:off x="6986588" y="4459288"/>
            <a:ext cx="1706562" cy="1425575"/>
          </a:xfrm>
          <a:prstGeom prst="leftArrow">
            <a:avLst>
              <a:gd name="adj1" fmla="val 50000"/>
              <a:gd name="adj2" fmla="val 35166"/>
            </a:avLst>
          </a:prstGeom>
          <a:gradFill rotWithShape="0">
            <a:gsLst>
              <a:gs pos="0">
                <a:srgbClr val="FF9A99"/>
              </a:gs>
              <a:gs pos="100000">
                <a:srgbClr val="D1403C"/>
              </a:gs>
            </a:gsLst>
            <a:lin ang="5400000"/>
          </a:gradFill>
          <a:ln w="13546" cap="flat" cmpd="sng">
            <a:solidFill>
              <a:srgbClr val="BE4B48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9"/>
              </a:srgbClr>
            </a:outerShdw>
          </a:effectLst>
        </p:spPr>
        <p:txBody>
          <a:bodyPr lIns="50798" tIns="50798" rIns="50798" bIns="50798" anchor="ctr">
            <a:prstTxWarp prst="textNoShape">
              <a:avLst/>
            </a:prstTxWarp>
          </a:bodyPr>
          <a:lstStyle/>
          <a:p>
            <a:pPr>
              <a:defRPr/>
            </a:pPr>
            <a:endParaRPr lang="it-IT"/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1714405" cy="450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2465694" y="2667000"/>
            <a:ext cx="6678306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400" b="1" dirty="0" smtClean="0"/>
              <a:t>Deafferentazione</a:t>
            </a:r>
          </a:p>
          <a:p>
            <a:r>
              <a:rPr lang="it-IT" sz="4400" b="1" dirty="0" smtClean="0"/>
              <a:t>Sofferenze tissutali dell’arto</a:t>
            </a:r>
          </a:p>
          <a:p>
            <a:r>
              <a:rPr lang="it-IT" sz="4400" b="1" dirty="0" smtClean="0"/>
              <a:t>	ischemiche</a:t>
            </a:r>
          </a:p>
          <a:p>
            <a:r>
              <a:rPr lang="it-IT" sz="4400" b="1" dirty="0" smtClean="0"/>
              <a:t>	infettive</a:t>
            </a:r>
          </a:p>
          <a:p>
            <a:r>
              <a:rPr lang="it-IT" sz="4400" b="1" dirty="0" smtClean="0"/>
              <a:t>	traumatiche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2064718" y="457200"/>
            <a:ext cx="7079282" cy="7386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t-IT" sz="4200" b="1" dirty="0" smtClean="0"/>
              <a:t>Causato da fattori pre-esistenti</a:t>
            </a:r>
            <a:endParaRPr lang="it-IT" sz="4200" b="1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895145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457200"/>
            <a:ext cx="4787900" cy="1664183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1624" y="4191000"/>
            <a:ext cx="6578600" cy="2241550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" y="2590800"/>
            <a:ext cx="7429500" cy="30243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750" y="2895600"/>
            <a:ext cx="6877050" cy="257246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38400" y="3200400"/>
            <a:ext cx="5327650" cy="26316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1714405" cy="450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2202301" y="2438400"/>
            <a:ext cx="6941699" cy="41549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400" b="1" dirty="0" smtClean="0"/>
              <a:t>Lesione nervosa-neuroma</a:t>
            </a:r>
          </a:p>
          <a:p>
            <a:r>
              <a:rPr lang="it-IT" sz="4400" b="1" dirty="0" smtClean="0"/>
              <a:t>Lesioni tissutali del moncone</a:t>
            </a:r>
          </a:p>
          <a:p>
            <a:r>
              <a:rPr lang="it-IT" sz="4400" b="1" dirty="0" smtClean="0"/>
              <a:t>	ischemiche </a:t>
            </a:r>
          </a:p>
          <a:p>
            <a:r>
              <a:rPr lang="it-IT" sz="4400" b="1" dirty="0" smtClean="0"/>
              <a:t>	</a:t>
            </a:r>
            <a:r>
              <a:rPr lang="it-IT" sz="4400" b="1" dirty="0" err="1" smtClean="0"/>
              <a:t>algodistrofiche</a:t>
            </a:r>
            <a:endParaRPr lang="it-IT" sz="4400" b="1" dirty="0" smtClean="0"/>
          </a:p>
          <a:p>
            <a:r>
              <a:rPr lang="it-IT" sz="4400" b="1" dirty="0" smtClean="0"/>
              <a:t>	infettive</a:t>
            </a:r>
          </a:p>
          <a:p>
            <a:r>
              <a:rPr lang="it-IT" sz="4400" b="1" dirty="0" smtClean="0"/>
              <a:t>	chirurgiche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3200058" y="457200"/>
            <a:ext cx="5943942" cy="7386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t-IT" sz="4200" b="1" dirty="0" smtClean="0"/>
              <a:t>Causato dall’amputazione</a:t>
            </a:r>
            <a:endParaRPr lang="it-IT" sz="4200" b="1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895145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1714405" cy="450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2895600" y="2209800"/>
            <a:ext cx="6315727" cy="41549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400" b="1" dirty="0" smtClean="0"/>
              <a:t>Patologie neurologiche </a:t>
            </a:r>
          </a:p>
          <a:p>
            <a:r>
              <a:rPr lang="it-IT" sz="4400" b="1" dirty="0" smtClean="0"/>
              <a:t>	“a monte”</a:t>
            </a:r>
          </a:p>
          <a:p>
            <a:r>
              <a:rPr lang="it-IT" sz="4400" b="1" dirty="0" smtClean="0"/>
              <a:t>Lesioni tissutali “a monte”</a:t>
            </a:r>
          </a:p>
          <a:p>
            <a:r>
              <a:rPr lang="it-IT" sz="4400" b="1" dirty="0" smtClean="0"/>
              <a:t>	infiammatorie</a:t>
            </a:r>
          </a:p>
          <a:p>
            <a:r>
              <a:rPr lang="it-IT" sz="4400" b="1" dirty="0" smtClean="0"/>
              <a:t>	degenerative</a:t>
            </a:r>
          </a:p>
          <a:p>
            <a:r>
              <a:rPr lang="it-IT" sz="4400" b="1" dirty="0" smtClean="0"/>
              <a:t>	traumatiche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3200058" y="457200"/>
            <a:ext cx="5539197" cy="7386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t-IT" sz="4200" b="1" dirty="0" smtClean="0"/>
              <a:t>Causato da nuovi fattori</a:t>
            </a:r>
            <a:endParaRPr lang="it-IT" sz="4200" b="1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89514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nrn1991-f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107" y="533400"/>
            <a:ext cx="8562209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p="http://schemas.openxmlformats.org/presentationml/2006/main" xmlns:a="http://schemas.openxmlformats.org/drawingml/2006/main" xmlns:a14="http://schemas.microsoft.com/office/drawing/2010/main" xmlns:mv="urn:schemas-microsoft-com:mac:vml" xmlns:mc="http://schemas.openxmlformats.org/markup-compatibility/2006" xmlns:r="http://schemas.openxmlformats.org/officeDocument/2006/relationships">
                <a:solidFill>
                  <a:schemeClr val="accent1"/>
                </a:solidFill>
              </a14:hiddenFill>
            </a:ext>
            <a:ext uri="{91240B29-F687-4F45-9708-019B960494DF}">
              <a14:hiddenLine xmlns="" xmlns:p="http://schemas.openxmlformats.org/presentationml/2006/main" xmlns:a="http://schemas.openxmlformats.org/drawingml/2006/main" xmlns:a14="http://schemas.microsoft.com/office/drawing/2010/main" xmlns:mv="urn:schemas-microsoft-com:mac:vml" xmlns:mc="http://schemas.openxmlformats.org/markup-compatibility/2006" xmlns:r="http://schemas.openxmlformats.org/officeDocument/2006/relationships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p="http://schemas.openxmlformats.org/presentationml/2006/main" xmlns:a="http://schemas.openxmlformats.org/drawingml/2006/main" xmlns:a14="http://schemas.microsoft.com/office/drawing/2010/main" xmlns:mv="urn:schemas-microsoft-com:mac:vml" xmlns:mc="http://schemas.openxmlformats.org/markup-compatibility/2006" xmlns:r="http://schemas.openxmlformats.org/officeDocument/2006/relationships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524000"/>
            <a:ext cx="3551238" cy="3305175"/>
          </a:xfrm>
          <a:prstGeom prst="rect">
            <a:avLst/>
          </a:prstGeom>
          <a:noFill/>
        </p:spPr>
      </p:pic>
      <p:sp>
        <p:nvSpPr>
          <p:cNvPr id="90115" name="Text Box 3"/>
          <p:cNvSpPr txBox="1">
            <a:spLocks noChangeArrowheads="1"/>
          </p:cNvSpPr>
          <p:nvPr/>
        </p:nvSpPr>
        <p:spPr bwMode="auto">
          <a:xfrm>
            <a:off x="5364163" y="1954213"/>
            <a:ext cx="29876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it-IT" b="1">
                <a:latin typeface="Times" pitchFamily="-1" charset="0"/>
              </a:rPr>
              <a:t>Brush allodynia</a:t>
            </a:r>
          </a:p>
        </p:txBody>
      </p:sp>
      <p:sp>
        <p:nvSpPr>
          <p:cNvPr id="90116" name="Line 4"/>
          <p:cNvSpPr>
            <a:spLocks noChangeShapeType="1"/>
          </p:cNvSpPr>
          <p:nvPr/>
        </p:nvSpPr>
        <p:spPr bwMode="auto">
          <a:xfrm flipH="1">
            <a:off x="3856038" y="2427288"/>
            <a:ext cx="1524000" cy="7620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 b="1"/>
          </a:p>
        </p:txBody>
      </p:sp>
      <p:sp>
        <p:nvSpPr>
          <p:cNvPr id="90117" name="Text Box 5"/>
          <p:cNvSpPr txBox="1">
            <a:spLocks noChangeArrowheads="1"/>
          </p:cNvSpPr>
          <p:nvPr/>
        </p:nvSpPr>
        <p:spPr bwMode="auto">
          <a:xfrm>
            <a:off x="5287963" y="3935413"/>
            <a:ext cx="34448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it-IT" b="1">
                <a:latin typeface="Times" pitchFamily="-1" charset="0"/>
              </a:rPr>
              <a:t>Tinel signs with pain in the hand-fingers</a:t>
            </a:r>
          </a:p>
        </p:txBody>
      </p:sp>
      <p:sp>
        <p:nvSpPr>
          <p:cNvPr id="90118" name="Line 6"/>
          <p:cNvSpPr>
            <a:spLocks noChangeShapeType="1"/>
          </p:cNvSpPr>
          <p:nvPr/>
        </p:nvSpPr>
        <p:spPr bwMode="auto">
          <a:xfrm flipH="1" flipV="1">
            <a:off x="4008438" y="3722688"/>
            <a:ext cx="1219200" cy="9144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 b="1"/>
          </a:p>
        </p:txBody>
      </p:sp>
      <p:sp>
        <p:nvSpPr>
          <p:cNvPr id="90119" name="Line 7"/>
          <p:cNvSpPr>
            <a:spLocks noChangeShapeType="1"/>
          </p:cNvSpPr>
          <p:nvPr/>
        </p:nvSpPr>
        <p:spPr bwMode="auto">
          <a:xfrm flipH="1" flipV="1">
            <a:off x="3627438" y="3951288"/>
            <a:ext cx="1676400" cy="7620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 b="1"/>
          </a:p>
        </p:txBody>
      </p:sp>
      <p:sp>
        <p:nvSpPr>
          <p:cNvPr id="90120" name="Text Box 8"/>
          <p:cNvSpPr txBox="1">
            <a:spLocks noChangeArrowheads="1"/>
          </p:cNvSpPr>
          <p:nvPr/>
        </p:nvSpPr>
        <p:spPr bwMode="auto">
          <a:xfrm>
            <a:off x="1447800" y="5029200"/>
            <a:ext cx="3505200" cy="646331"/>
          </a:xfrm>
          <a:prstGeom prst="rect">
            <a:avLst/>
          </a:prstGeom>
          <a:solidFill>
            <a:schemeClr val="hlink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it-IT" b="1" dirty="0" smtClean="0">
                <a:solidFill>
                  <a:srgbClr val="EEECE1"/>
                </a:solidFill>
                <a:latin typeface="Times" pitchFamily="-1" charset="0"/>
              </a:rPr>
              <a:t>RNM con processo infiammatorio osseo</a:t>
            </a:r>
            <a:endParaRPr lang="it-IT" b="1" dirty="0">
              <a:solidFill>
                <a:srgbClr val="EEECE1"/>
              </a:solidFill>
              <a:latin typeface="Times" pitchFamily="-1" charset="0"/>
            </a:endParaRPr>
          </a:p>
        </p:txBody>
      </p:sp>
      <p:sp>
        <p:nvSpPr>
          <p:cNvPr id="90121" name="Line 9"/>
          <p:cNvSpPr>
            <a:spLocks noChangeShapeType="1"/>
          </p:cNvSpPr>
          <p:nvPr/>
        </p:nvSpPr>
        <p:spPr bwMode="auto">
          <a:xfrm flipV="1">
            <a:off x="3505200" y="4267200"/>
            <a:ext cx="304800" cy="6858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 b="1"/>
          </a:p>
        </p:txBody>
      </p:sp>
      <p:sp>
        <p:nvSpPr>
          <p:cNvPr id="10" name="CasellaDiTesto 9"/>
          <p:cNvSpPr txBox="1"/>
          <p:nvPr/>
        </p:nvSpPr>
        <p:spPr>
          <a:xfrm>
            <a:off x="990600" y="609600"/>
            <a:ext cx="62313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 smtClean="0"/>
              <a:t>Dolore episodico alla mano in forma di senso di </a:t>
            </a:r>
          </a:p>
          <a:p>
            <a:r>
              <a:rPr lang="it-IT" sz="2400" b="1" dirty="0" smtClean="0"/>
              <a:t>contrazione delle prime due dita </a:t>
            </a:r>
            <a:endParaRPr lang="it-IT" sz="2400" b="1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362950" cy="1498600"/>
          </a:xfrm>
        </p:spPr>
        <p:txBody>
          <a:bodyPr/>
          <a:lstStyle/>
          <a:p>
            <a:r>
              <a:rPr lang="it-IT" sz="2000" b="1" dirty="0" err="1">
                <a:solidFill>
                  <a:srgbClr val="000000"/>
                </a:solidFill>
              </a:rPr>
              <a:t>Foisneau-Lottin</a:t>
            </a:r>
            <a:r>
              <a:rPr lang="it-IT" sz="2000" b="1" dirty="0">
                <a:solidFill>
                  <a:srgbClr val="000000"/>
                </a:solidFill>
              </a:rPr>
              <a:t> A. </a:t>
            </a:r>
            <a:r>
              <a:rPr lang="it-IT" sz="2000" b="1" dirty="0" err="1">
                <a:solidFill>
                  <a:srgbClr val="000000"/>
                </a:solidFill>
              </a:rPr>
              <a:t>et</a:t>
            </a:r>
            <a:r>
              <a:rPr lang="it-IT" sz="2000" b="1" dirty="0">
                <a:solidFill>
                  <a:srgbClr val="000000"/>
                </a:solidFill>
              </a:rPr>
              <a:t> al.: </a:t>
            </a:r>
            <a:r>
              <a:rPr lang="it-IT" sz="2000" b="1" dirty="0" err="1">
                <a:solidFill>
                  <a:srgbClr val="000000"/>
                </a:solidFill>
              </a:rPr>
              <a:t>Bursitis</a:t>
            </a:r>
            <a:r>
              <a:rPr lang="it-IT" sz="2000" b="1" dirty="0">
                <a:solidFill>
                  <a:srgbClr val="000000"/>
                </a:solidFill>
              </a:rPr>
              <a:t>, </a:t>
            </a:r>
            <a:r>
              <a:rPr lang="it-IT" sz="2000" b="1" dirty="0" err="1">
                <a:solidFill>
                  <a:srgbClr val="000000"/>
                </a:solidFill>
              </a:rPr>
              <a:t>adventitious</a:t>
            </a:r>
            <a:r>
              <a:rPr lang="it-IT" sz="2000" b="1" dirty="0">
                <a:solidFill>
                  <a:srgbClr val="000000"/>
                </a:solidFill>
              </a:rPr>
              <a:t> </a:t>
            </a:r>
            <a:r>
              <a:rPr lang="it-IT" sz="2000" b="1" dirty="0" err="1">
                <a:solidFill>
                  <a:srgbClr val="000000"/>
                </a:solidFill>
              </a:rPr>
              <a:t>bursa</a:t>
            </a:r>
            <a:r>
              <a:rPr lang="it-IT" sz="2000" b="1" dirty="0">
                <a:solidFill>
                  <a:srgbClr val="000000"/>
                </a:solidFill>
              </a:rPr>
              <a:t>, and </a:t>
            </a:r>
            <a:r>
              <a:rPr lang="it-IT" sz="2000" b="1" dirty="0" err="1">
                <a:solidFill>
                  <a:srgbClr val="000000"/>
                </a:solidFill>
              </a:rPr>
              <a:t>bone</a:t>
            </a:r>
            <a:r>
              <a:rPr lang="it-IT" sz="2000" b="1" dirty="0">
                <a:solidFill>
                  <a:srgbClr val="000000"/>
                </a:solidFill>
              </a:rPr>
              <a:t> </a:t>
            </a:r>
            <a:r>
              <a:rPr lang="it-IT" sz="2000" b="1" dirty="0" err="1">
                <a:solidFill>
                  <a:srgbClr val="000000"/>
                </a:solidFill>
              </a:rPr>
              <a:t>marrow</a:t>
            </a:r>
            <a:r>
              <a:rPr lang="it-IT" sz="2000" b="1" dirty="0">
                <a:solidFill>
                  <a:srgbClr val="000000"/>
                </a:solidFill>
              </a:rPr>
              <a:t> edema in </a:t>
            </a:r>
            <a:r>
              <a:rPr lang="it-IT" sz="2000" b="1" dirty="0" err="1">
                <a:solidFill>
                  <a:srgbClr val="000000"/>
                </a:solidFill>
              </a:rPr>
              <a:t>tibial</a:t>
            </a:r>
            <a:r>
              <a:rPr lang="it-IT" sz="2000" b="1" dirty="0">
                <a:solidFill>
                  <a:srgbClr val="000000"/>
                </a:solidFill>
              </a:rPr>
              <a:t> </a:t>
            </a:r>
            <a:r>
              <a:rPr lang="it-IT" sz="2000" b="1" dirty="0" err="1" smtClean="0">
                <a:solidFill>
                  <a:srgbClr val="000000"/>
                </a:solidFill>
              </a:rPr>
              <a:t>stumps</a:t>
            </a:r>
            <a:r>
              <a:rPr lang="it-IT" sz="2000" b="1" dirty="0">
                <a:solidFill>
                  <a:srgbClr val="000000"/>
                </a:solidFill>
              </a:rPr>
              <a:t>: the </a:t>
            </a:r>
            <a:r>
              <a:rPr lang="it-IT" sz="2000" b="1" dirty="0" err="1">
                <a:solidFill>
                  <a:srgbClr val="000000"/>
                </a:solidFill>
              </a:rPr>
              <a:t>contribution</a:t>
            </a:r>
            <a:r>
              <a:rPr lang="it-IT" sz="2000" b="1" dirty="0">
                <a:solidFill>
                  <a:srgbClr val="000000"/>
                </a:solidFill>
              </a:rPr>
              <a:t> </a:t>
            </a:r>
            <a:r>
              <a:rPr lang="it-IT" sz="2000" b="1" dirty="0" err="1">
                <a:solidFill>
                  <a:srgbClr val="000000"/>
                </a:solidFill>
              </a:rPr>
              <a:t>of</a:t>
            </a:r>
            <a:r>
              <a:rPr lang="it-IT" sz="2000" b="1" dirty="0">
                <a:solidFill>
                  <a:srgbClr val="000000"/>
                </a:solidFill>
              </a:rPr>
              <a:t> </a:t>
            </a:r>
            <a:r>
              <a:rPr lang="it-IT" sz="2000" b="1" dirty="0" err="1">
                <a:solidFill>
                  <a:srgbClr val="000000"/>
                </a:solidFill>
              </a:rPr>
              <a:t>magnetic</a:t>
            </a:r>
            <a:r>
              <a:rPr lang="it-IT" sz="2000" b="1" dirty="0">
                <a:solidFill>
                  <a:srgbClr val="000000"/>
                </a:solidFill>
              </a:rPr>
              <a:t> </a:t>
            </a:r>
            <a:r>
              <a:rPr lang="it-IT" sz="2000" b="1" dirty="0" err="1">
                <a:solidFill>
                  <a:srgbClr val="000000"/>
                </a:solidFill>
              </a:rPr>
              <a:t>resonance</a:t>
            </a:r>
            <a:r>
              <a:rPr lang="it-IT" sz="2000" b="1" dirty="0">
                <a:solidFill>
                  <a:srgbClr val="000000"/>
                </a:solidFill>
              </a:rPr>
              <a:t> </a:t>
            </a:r>
            <a:r>
              <a:rPr lang="it-IT" sz="2000" b="1" dirty="0" err="1">
                <a:solidFill>
                  <a:srgbClr val="000000"/>
                </a:solidFill>
              </a:rPr>
              <a:t>imaging</a:t>
            </a:r>
            <a:r>
              <a:rPr lang="it-IT" sz="2000" b="1" dirty="0">
                <a:solidFill>
                  <a:srgbClr val="000000"/>
                </a:solidFill>
              </a:rPr>
              <a:t> </a:t>
            </a:r>
            <a:r>
              <a:rPr lang="it-IT" sz="2000" b="1" dirty="0" err="1">
                <a:solidFill>
                  <a:srgbClr val="000000"/>
                </a:solidFill>
              </a:rPr>
              <a:t>to</a:t>
            </a:r>
            <a:r>
              <a:rPr lang="it-IT" sz="2000" b="1" dirty="0">
                <a:solidFill>
                  <a:srgbClr val="000000"/>
                </a:solidFill>
              </a:rPr>
              <a:t> the </a:t>
            </a:r>
            <a:r>
              <a:rPr lang="it-IT" sz="2000" b="1" dirty="0" err="1">
                <a:solidFill>
                  <a:srgbClr val="000000"/>
                </a:solidFill>
              </a:rPr>
              <a:t>diagnosis</a:t>
            </a:r>
            <a:r>
              <a:rPr lang="it-IT" sz="2000" b="1" dirty="0">
                <a:solidFill>
                  <a:srgbClr val="000000"/>
                </a:solidFill>
              </a:rPr>
              <a:t> and management </a:t>
            </a:r>
            <a:r>
              <a:rPr lang="it-IT" sz="2000" b="1" dirty="0" err="1">
                <a:solidFill>
                  <a:srgbClr val="000000"/>
                </a:solidFill>
              </a:rPr>
              <a:t>of</a:t>
            </a:r>
            <a:r>
              <a:rPr lang="it-IT" sz="2000" b="1" dirty="0">
                <a:solidFill>
                  <a:srgbClr val="000000"/>
                </a:solidFill>
              </a:rPr>
              <a:t> </a:t>
            </a:r>
            <a:r>
              <a:rPr lang="it-IT" sz="2000" b="1" dirty="0" err="1">
                <a:solidFill>
                  <a:srgbClr val="000000"/>
                </a:solidFill>
              </a:rPr>
              <a:t>mechanical</a:t>
            </a:r>
            <a:r>
              <a:rPr lang="it-IT" sz="2000" b="1" dirty="0">
                <a:solidFill>
                  <a:srgbClr val="000000"/>
                </a:solidFill>
              </a:rPr>
              <a:t> stress </a:t>
            </a:r>
            <a:r>
              <a:rPr lang="it-IT" sz="2000" b="1" dirty="0" err="1">
                <a:solidFill>
                  <a:srgbClr val="000000"/>
                </a:solidFill>
              </a:rPr>
              <a:t>complication</a:t>
            </a:r>
            <a:r>
              <a:rPr lang="it-IT" sz="2000" b="1" dirty="0">
                <a:solidFill>
                  <a:srgbClr val="000000"/>
                </a:solidFill>
              </a:rPr>
              <a:t>. </a:t>
            </a:r>
            <a:r>
              <a:rPr lang="it-IT" sz="2000" b="1" dirty="0" err="1">
                <a:solidFill>
                  <a:srgbClr val="000000"/>
                </a:solidFill>
              </a:rPr>
              <a:t>Arch</a:t>
            </a:r>
            <a:r>
              <a:rPr lang="it-IT" sz="2000" b="1" dirty="0">
                <a:solidFill>
                  <a:srgbClr val="000000"/>
                </a:solidFill>
              </a:rPr>
              <a:t> </a:t>
            </a:r>
            <a:r>
              <a:rPr lang="it-IT" sz="2000" b="1" dirty="0" err="1">
                <a:solidFill>
                  <a:srgbClr val="000000"/>
                </a:solidFill>
              </a:rPr>
              <a:t>Phys</a:t>
            </a:r>
            <a:r>
              <a:rPr lang="it-IT" sz="2000" b="1" dirty="0">
                <a:solidFill>
                  <a:srgbClr val="000000"/>
                </a:solidFill>
              </a:rPr>
              <a:t> </a:t>
            </a:r>
            <a:r>
              <a:rPr lang="it-IT" sz="2000" b="1" dirty="0" err="1">
                <a:solidFill>
                  <a:srgbClr val="000000"/>
                </a:solidFill>
              </a:rPr>
              <a:t>Med</a:t>
            </a:r>
            <a:r>
              <a:rPr lang="it-IT" sz="2000" b="1" dirty="0">
                <a:solidFill>
                  <a:srgbClr val="000000"/>
                </a:solidFill>
              </a:rPr>
              <a:t> </a:t>
            </a:r>
            <a:r>
              <a:rPr lang="it-IT" sz="2000" b="1" dirty="0" err="1">
                <a:solidFill>
                  <a:srgbClr val="000000"/>
                </a:solidFill>
              </a:rPr>
              <a:t>Rehabil</a:t>
            </a:r>
            <a:r>
              <a:rPr lang="it-IT" sz="2000" b="1" dirty="0">
                <a:solidFill>
                  <a:srgbClr val="000000"/>
                </a:solidFill>
              </a:rPr>
              <a:t> 2003: 84; 770-777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r>
              <a:rPr lang="it-IT"/>
              <a:t>(17 pts with stump problem from a total of 139 amputees) </a:t>
            </a:r>
          </a:p>
          <a:p>
            <a:r>
              <a:rPr lang="it-IT"/>
              <a:t>Bursitis and soft tissue inflammation in 10 patients </a:t>
            </a:r>
          </a:p>
          <a:p>
            <a:r>
              <a:rPr lang="it-IT"/>
              <a:t>Bone abnormalities: osteophytes or fracture (4), bone marrow edema (3)</a:t>
            </a:r>
          </a:p>
          <a:p>
            <a:r>
              <a:rPr lang="it-IT"/>
              <a:t>Two asumptomatic neuromas</a:t>
            </a:r>
          </a:p>
          <a:p>
            <a:endParaRPr lang="it-IT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3813" y="2065338"/>
            <a:ext cx="9096375" cy="273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3335887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990600" y="2514600"/>
            <a:ext cx="7256884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983135"/>
            <a:ext cx="2352675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81895375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8253412" cy="1098550"/>
          </a:xfrm>
          <a:noFill/>
        </p:spPr>
        <p:txBody>
          <a:bodyPr lIns="92075" tIns="46038" rIns="92075" bIns="46038" anchor="ctr">
            <a:noAutofit/>
          </a:bodyPr>
          <a:lstStyle/>
          <a:p>
            <a:pPr eaLnBrk="1" hangingPunct="1"/>
            <a:r>
              <a:rPr lang="en-US" sz="3600" dirty="0"/>
              <a:t>Phantom Limbs: </a:t>
            </a:r>
            <a:r>
              <a:rPr lang="en-US" sz="3600" dirty="0" err="1"/>
              <a:t>Neuroplastic</a:t>
            </a:r>
            <a:r>
              <a:rPr lang="en-US" sz="3600" dirty="0"/>
              <a:t> Phenomena</a:t>
            </a:r>
          </a:p>
        </p:txBody>
      </p:sp>
      <p:sp>
        <p:nvSpPr>
          <p:cNvPr id="28675" name="Rectangle 20"/>
          <p:cNvSpPr>
            <a:spLocks noGrp="1" noChangeArrowheads="1"/>
          </p:cNvSpPr>
          <p:nvPr>
            <p:ph type="body" idx="1"/>
          </p:nvPr>
        </p:nvSpPr>
        <p:spPr>
          <a:xfrm>
            <a:off x="406400" y="1447800"/>
            <a:ext cx="8229600" cy="3990975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None/>
            </a:pPr>
            <a:r>
              <a:rPr lang="en-US" sz="2800" dirty="0" err="1"/>
              <a:t>Ramachandran’s</a:t>
            </a:r>
            <a:r>
              <a:rPr lang="en-US" sz="2800" dirty="0"/>
              <a:t> hypothesis: phantom limb caused by reorganization of the </a:t>
            </a:r>
            <a:r>
              <a:rPr lang="en-US" sz="2800" dirty="0" err="1"/>
              <a:t>somato</a:t>
            </a:r>
            <a:r>
              <a:rPr lang="en-US" sz="2800" dirty="0"/>
              <a:t>-sensory cortex following amputation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sz="2800" dirty="0"/>
              <a:t>Amputee feels a touch on his face and also on his phantom limb (due to their proximity on </a:t>
            </a:r>
            <a:r>
              <a:rPr lang="en-US" sz="2800" dirty="0" err="1"/>
              <a:t>somatosensory</a:t>
            </a:r>
            <a:r>
              <a:rPr lang="en-US" sz="2800" dirty="0"/>
              <a:t> cortex)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sz="2800" dirty="0"/>
              <a:t>Amputee with chronic phantom</a:t>
            </a:r>
            <a:r>
              <a:rPr lang="en-US" sz="2800" dirty="0" smtClean="0"/>
              <a:t> limb 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sz="2800" dirty="0" smtClean="0"/>
              <a:t>pain </a:t>
            </a:r>
            <a:r>
              <a:rPr lang="en-US" sz="2800" dirty="0"/>
              <a:t>gets relief through visual feedback</a:t>
            </a:r>
            <a:r>
              <a:rPr lang="en-US" sz="2800" dirty="0" smtClean="0"/>
              <a:t>: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sz="2800" dirty="0" smtClean="0"/>
              <a:t> </a:t>
            </a:r>
            <a:r>
              <a:rPr lang="en-US" sz="2800" dirty="0"/>
              <a:t>view in mirror of his intact hand</a:t>
            </a:r>
            <a:r>
              <a:rPr lang="en-US" sz="2800" dirty="0" smtClean="0"/>
              <a:t> 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sz="2800" dirty="0" smtClean="0"/>
              <a:t>unclenching </a:t>
            </a:r>
            <a:r>
              <a:rPr lang="en-US" sz="2800" dirty="0"/>
              <a:t>as seen in mirror </a:t>
            </a:r>
            <a:r>
              <a:rPr lang="en-US" sz="2800" dirty="0" smtClean="0"/>
              <a:t>box</a:t>
            </a:r>
            <a:endParaRPr lang="en-US" sz="2800" dirty="0"/>
          </a:p>
        </p:txBody>
      </p:sp>
      <p:sp>
        <p:nvSpPr>
          <p:cNvPr id="28676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8F145D66-0990-4940-997F-9773EE5A6775}" type="slidenum">
              <a:rPr lang="en-US"/>
              <a:pPr/>
              <a:t>34</a:t>
            </a:fld>
            <a:endParaRPr lang="en-US"/>
          </a:p>
        </p:txBody>
      </p:sp>
      <p:pic>
        <p:nvPicPr>
          <p:cNvPr id="5" name="Picture 6" descr="mirrorBox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096001" y="4682618"/>
            <a:ext cx="2667000" cy="2099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676275" y="838200"/>
            <a:ext cx="228123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1200" b="1"/>
              <a:t>FIGURE 10.23 The places on Tom’s body where touches elicited sensations in his phantom hand. (Based on Ramachandran &amp; Blakeslee, 1998.)</a:t>
            </a:r>
          </a:p>
        </p:txBody>
      </p:sp>
      <p:pic>
        <p:nvPicPr>
          <p:cNvPr id="29699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0075" y="838200"/>
            <a:ext cx="4340225" cy="54387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2970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218CBB17-DF95-2040-B727-F613B186EC44}" type="slidenum">
              <a:rPr lang="en-US"/>
              <a:pPr/>
              <a:t>35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dolore fantasmatico</a:t>
            </a:r>
            <a:endParaRPr lang="it-IT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339467" y="1412776"/>
            <a:ext cx="4095750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83568" y="4622074"/>
            <a:ext cx="7930758" cy="1955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2543175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01210167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6" descr="1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76200"/>
            <a:ext cx="894080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953000" y="274638"/>
            <a:ext cx="3733800" cy="1143000"/>
          </a:xfrm>
        </p:spPr>
        <p:txBody>
          <a:bodyPr/>
          <a:lstStyle/>
          <a:p>
            <a:r>
              <a:rPr lang="it-IT" dirty="0" smtClean="0"/>
              <a:t>LA TERAPIA</a:t>
            </a:r>
            <a:endParaRPr lang="it-IT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53645" y="332656"/>
            <a:ext cx="7839075" cy="331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53347" y="3647356"/>
            <a:ext cx="790575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569634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Immagin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8425" y="1866900"/>
            <a:ext cx="6550025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286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Meccanismi patogenetici del dolore </a:t>
            </a:r>
            <a:endParaRPr lang="it-IT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Immagin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4300" y="450850"/>
            <a:ext cx="6375400" cy="595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olo 1"/>
          <p:cNvSpPr>
            <a:spLocks noGrp="1"/>
          </p:cNvSpPr>
          <p:nvPr>
            <p:ph type="title"/>
          </p:nvPr>
        </p:nvSpPr>
        <p:spPr>
          <a:xfrm>
            <a:off x="76200" y="-76200"/>
            <a:ext cx="8907463" cy="1143000"/>
          </a:xfrm>
        </p:spPr>
        <p:txBody>
          <a:bodyPr/>
          <a:lstStyle/>
          <a:p>
            <a:r>
              <a:rPr lang="it-IT" sz="3300" b="1" smtClean="0">
                <a:solidFill>
                  <a:srgbClr val="800000"/>
                </a:solidFill>
                <a:ea typeface="ＭＳ Ｐゴシック" pitchFamily="-1" charset="-128"/>
                <a:cs typeface="ＭＳ Ｐゴシック" pitchFamily="-1" charset="-128"/>
              </a:rPr>
              <a:t>Analgesici – meccanismi patogenetici</a:t>
            </a:r>
          </a:p>
        </p:txBody>
      </p:sp>
      <p:sp>
        <p:nvSpPr>
          <p:cNvPr id="4" name="Goccia 3"/>
          <p:cNvSpPr>
            <a:spLocks noChangeArrowheads="1"/>
          </p:cNvSpPr>
          <p:nvPr/>
        </p:nvSpPr>
        <p:spPr bwMode="auto">
          <a:xfrm rot="-842504">
            <a:off x="782638" y="5000625"/>
            <a:ext cx="2170112" cy="1355725"/>
          </a:xfrm>
          <a:custGeom>
            <a:avLst/>
            <a:gdLst>
              <a:gd name="T0" fmla="*/ 1714500 w 1714500"/>
              <a:gd name="T1" fmla="*/ 677863 h 1355725"/>
              <a:gd name="T2" fmla="*/ 1463417 w 1714500"/>
              <a:gd name="T3" fmla="*/ 1157184 h 1355725"/>
              <a:gd name="T4" fmla="*/ 857250 w 1714500"/>
              <a:gd name="T5" fmla="*/ 1355725 h 1355725"/>
              <a:gd name="T6" fmla="*/ 251083 w 1714500"/>
              <a:gd name="T7" fmla="*/ 1157184 h 1355725"/>
              <a:gd name="T8" fmla="*/ 0 w 1714500"/>
              <a:gd name="T9" fmla="*/ 677863 h 1355725"/>
              <a:gd name="T10" fmla="*/ 251083 w 1714500"/>
              <a:gd name="T11" fmla="*/ 198541 h 1355725"/>
              <a:gd name="T12" fmla="*/ 857250 w 1714500"/>
              <a:gd name="T13" fmla="*/ 0 h 1355725"/>
              <a:gd name="T14" fmla="*/ 2571750 w 1714500"/>
              <a:gd name="T15" fmla="*/ -677863 h 1355725"/>
              <a:gd name="T16" fmla="*/ 0 60000 65536"/>
              <a:gd name="T17" fmla="*/ 1 60000 65536"/>
              <a:gd name="T18" fmla="*/ 1 60000 65536"/>
              <a:gd name="T19" fmla="*/ 1 60000 65536"/>
              <a:gd name="T20" fmla="*/ 2 60000 65536"/>
              <a:gd name="T21" fmla="*/ 3 60000 65536"/>
              <a:gd name="T22" fmla="*/ 3 60000 65536"/>
              <a:gd name="T23" fmla="*/ 3 60000 65536"/>
              <a:gd name="T24" fmla="*/ 251083 w 1714500"/>
              <a:gd name="T25" fmla="*/ 198541 h 1355725"/>
              <a:gd name="T26" fmla="*/ 1463417 w 1714500"/>
              <a:gd name="T27" fmla="*/ 1157184 h 13557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714500" h="1355725">
                <a:moveTo>
                  <a:pt x="0" y="677863"/>
                </a:moveTo>
                <a:lnTo>
                  <a:pt x="0" y="677863"/>
                </a:lnTo>
                <a:cubicBezTo>
                  <a:pt x="0" y="303489"/>
                  <a:pt x="383803" y="0"/>
                  <a:pt x="857249" y="0"/>
                </a:cubicBezTo>
                <a:cubicBezTo>
                  <a:pt x="1428750" y="0"/>
                  <a:pt x="2000250" y="-225954"/>
                  <a:pt x="2571750" y="-677863"/>
                </a:cubicBezTo>
                <a:lnTo>
                  <a:pt x="2571750" y="-677863"/>
                </a:lnTo>
                <a:cubicBezTo>
                  <a:pt x="2000250" y="-225954"/>
                  <a:pt x="1714500" y="225954"/>
                  <a:pt x="1714500" y="677863"/>
                </a:cubicBezTo>
                <a:lnTo>
                  <a:pt x="1714500" y="677863"/>
                </a:lnTo>
                <a:cubicBezTo>
                  <a:pt x="1714500" y="1052236"/>
                  <a:pt x="1330696" y="1355725"/>
                  <a:pt x="857250" y="1355726"/>
                </a:cubicBezTo>
                <a:cubicBezTo>
                  <a:pt x="383803" y="1355726"/>
                  <a:pt x="0" y="1052236"/>
                  <a:pt x="0" y="677863"/>
                </a:cubicBezTo>
                <a:close/>
              </a:path>
            </a:pathLst>
          </a:custGeom>
          <a:gradFill rotWithShape="1">
            <a:gsLst>
              <a:gs pos="0">
                <a:srgbClr val="FFE5E5"/>
              </a:gs>
              <a:gs pos="64999">
                <a:srgbClr val="FFBEBD"/>
              </a:gs>
              <a:gs pos="100000">
                <a:srgbClr val="FFA2A1"/>
              </a:gs>
            </a:gsLst>
            <a:lin ang="5400000" scaled="1"/>
          </a:gradFill>
          <a:ln w="9525">
            <a:solidFill>
              <a:srgbClr val="BE4B48"/>
            </a:solidFill>
            <a:miter lim="800000"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lIns="91392" tIns="45697" rIns="91392" bIns="45697" anchor="ctr"/>
          <a:lstStyle/>
          <a:p>
            <a:pPr algn="ctr" defTabSz="642651">
              <a:defRPr/>
            </a:pPr>
            <a:r>
              <a:rPr lang="it-IT" sz="1700" b="1" dirty="0">
                <a:solidFill>
                  <a:srgbClr val="000000"/>
                </a:solidFill>
                <a:latin typeface="Lucida Grande"/>
                <a:ea typeface="ヒラギノ角ゴ ProN W3"/>
                <a:cs typeface="ヒラギノ角ゴ ProN W3"/>
                <a:sym typeface="Lucida Grande" pitchFamily="-1" charset="0"/>
              </a:rPr>
              <a:t>Nocicettore tissutale</a:t>
            </a:r>
          </a:p>
        </p:txBody>
      </p:sp>
      <p:sp>
        <p:nvSpPr>
          <p:cNvPr id="5" name="Goccia 4"/>
          <p:cNvSpPr>
            <a:spLocks noChangeArrowheads="1"/>
          </p:cNvSpPr>
          <p:nvPr/>
        </p:nvSpPr>
        <p:spPr bwMode="auto">
          <a:xfrm rot="842504" flipH="1">
            <a:off x="4424363" y="4937125"/>
            <a:ext cx="1708150" cy="1355725"/>
          </a:xfrm>
          <a:custGeom>
            <a:avLst/>
            <a:gdLst>
              <a:gd name="T0" fmla="*/ 1708150 w 1708150"/>
              <a:gd name="T1" fmla="*/ 677863 h 1355725"/>
              <a:gd name="T2" fmla="*/ 1457997 w 1708150"/>
              <a:gd name="T3" fmla="*/ 1157184 h 1355725"/>
              <a:gd name="T4" fmla="*/ 854075 w 1708150"/>
              <a:gd name="T5" fmla="*/ 1355725 h 1355725"/>
              <a:gd name="T6" fmla="*/ 250153 w 1708150"/>
              <a:gd name="T7" fmla="*/ 1157184 h 1355725"/>
              <a:gd name="T8" fmla="*/ 0 w 1708150"/>
              <a:gd name="T9" fmla="*/ 677863 h 1355725"/>
              <a:gd name="T10" fmla="*/ 250153 w 1708150"/>
              <a:gd name="T11" fmla="*/ 198541 h 1355725"/>
              <a:gd name="T12" fmla="*/ 854075 w 1708150"/>
              <a:gd name="T13" fmla="*/ 0 h 1355725"/>
              <a:gd name="T14" fmla="*/ 2562225 w 1708150"/>
              <a:gd name="T15" fmla="*/ -677863 h 1355725"/>
              <a:gd name="T16" fmla="*/ 0 60000 65536"/>
              <a:gd name="T17" fmla="*/ 1 60000 65536"/>
              <a:gd name="T18" fmla="*/ 1 60000 65536"/>
              <a:gd name="T19" fmla="*/ 1 60000 65536"/>
              <a:gd name="T20" fmla="*/ 2 60000 65536"/>
              <a:gd name="T21" fmla="*/ 3 60000 65536"/>
              <a:gd name="T22" fmla="*/ 3 60000 65536"/>
              <a:gd name="T23" fmla="*/ 3 60000 65536"/>
              <a:gd name="T24" fmla="*/ 250153 w 1708150"/>
              <a:gd name="T25" fmla="*/ 198541 h 1355725"/>
              <a:gd name="T26" fmla="*/ 1457997 w 1708150"/>
              <a:gd name="T27" fmla="*/ 1157184 h 13557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708150" h="1355725">
                <a:moveTo>
                  <a:pt x="0" y="677863"/>
                </a:moveTo>
                <a:lnTo>
                  <a:pt x="0" y="677863"/>
                </a:lnTo>
                <a:cubicBezTo>
                  <a:pt x="0" y="303489"/>
                  <a:pt x="382382" y="0"/>
                  <a:pt x="854074" y="0"/>
                </a:cubicBezTo>
                <a:cubicBezTo>
                  <a:pt x="1423458" y="0"/>
                  <a:pt x="1992842" y="-225954"/>
                  <a:pt x="2562225" y="-677863"/>
                </a:cubicBezTo>
                <a:lnTo>
                  <a:pt x="2562225" y="-677863"/>
                </a:lnTo>
                <a:cubicBezTo>
                  <a:pt x="1992842" y="-225954"/>
                  <a:pt x="1708150" y="225954"/>
                  <a:pt x="1708150" y="677863"/>
                </a:cubicBezTo>
                <a:lnTo>
                  <a:pt x="1708150" y="677863"/>
                </a:lnTo>
                <a:cubicBezTo>
                  <a:pt x="1708150" y="1052236"/>
                  <a:pt x="1325767" y="1355725"/>
                  <a:pt x="854075" y="1355726"/>
                </a:cubicBezTo>
                <a:cubicBezTo>
                  <a:pt x="382382" y="1355726"/>
                  <a:pt x="0" y="1052236"/>
                  <a:pt x="0" y="677863"/>
                </a:cubicBezTo>
                <a:close/>
              </a:path>
            </a:pathLst>
          </a:custGeom>
          <a:gradFill rotWithShape="1">
            <a:gsLst>
              <a:gs pos="0">
                <a:srgbClr val="F5FFE6"/>
              </a:gs>
              <a:gs pos="64999">
                <a:srgbClr val="E4FDC2"/>
              </a:gs>
              <a:gs pos="100000">
                <a:srgbClr val="DAFDA7"/>
              </a:gs>
            </a:gsLst>
            <a:lin ang="5400000" scaled="1"/>
          </a:gradFill>
          <a:ln w="9525">
            <a:solidFill>
              <a:srgbClr val="98B954"/>
            </a:solidFill>
            <a:miter lim="800000"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lIns="91392" tIns="45697" rIns="91392" bIns="45697" anchor="ctr"/>
          <a:lstStyle/>
          <a:p>
            <a:pPr algn="ctr" defTabSz="642651">
              <a:defRPr/>
            </a:pPr>
            <a:r>
              <a:rPr lang="it-IT" sz="1700" b="1" dirty="0">
                <a:solidFill>
                  <a:srgbClr val="000000"/>
                </a:solidFill>
                <a:latin typeface="Lucida Grande"/>
                <a:ea typeface="ヒラギノ角ゴ ProN W3"/>
                <a:cs typeface="ヒラギノ角ゴ ProN W3"/>
                <a:sym typeface="Lucida Grande" pitchFamily="-1" charset="0"/>
              </a:rPr>
              <a:t>Sito ectopico</a:t>
            </a:r>
          </a:p>
        </p:txBody>
      </p:sp>
      <p:sp>
        <p:nvSpPr>
          <p:cNvPr id="56325" name="CasellaDiTesto 9"/>
          <p:cNvSpPr txBox="1">
            <a:spLocks noChangeArrowheads="1"/>
          </p:cNvSpPr>
          <p:nvPr/>
        </p:nvSpPr>
        <p:spPr bwMode="auto">
          <a:xfrm>
            <a:off x="5503863" y="4749800"/>
            <a:ext cx="34798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92" tIns="45697" rIns="91392" bIns="45697">
            <a:prstTxWarp prst="textNoShape">
              <a:avLst/>
            </a:prstTxWarp>
            <a:spAutoFit/>
          </a:bodyPr>
          <a:lstStyle/>
          <a:p>
            <a:pPr algn="r" defTabSz="641350"/>
            <a:r>
              <a:rPr lang="it-IT" sz="1600" b="1">
                <a:solidFill>
                  <a:srgbClr val="8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ANALGESICI AD AZIONE SULLA FIBRA (ECTOPIA)</a:t>
            </a:r>
            <a:br>
              <a:rPr lang="it-IT" sz="1600" b="1">
                <a:solidFill>
                  <a:srgbClr val="8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</a:br>
            <a:r>
              <a:rPr lang="it-IT" sz="1600" i="1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Amitriptilina, Carbamazepina, Oxcarbazepina</a:t>
            </a:r>
            <a:endParaRPr lang="it-IT" sz="1600" b="1">
              <a:solidFill>
                <a:srgbClr val="800000"/>
              </a:solidFill>
              <a:latin typeface="Lucida Grande" pitchFamily="-1" charset="0"/>
              <a:ea typeface="ヒラギノ角ゴ ProN W3" pitchFamily="-1" charset="-128"/>
              <a:cs typeface="ヒラギノ角ゴ ProN W3" pitchFamily="-1" charset="-128"/>
              <a:sym typeface="Lucida Grande" pitchFamily="-1" charset="0"/>
            </a:endParaRPr>
          </a:p>
        </p:txBody>
      </p:sp>
      <p:sp>
        <p:nvSpPr>
          <p:cNvPr id="56326" name="CasellaDiTesto 10"/>
          <p:cNvSpPr txBox="1">
            <a:spLocks noChangeArrowheads="1"/>
          </p:cNvSpPr>
          <p:nvPr/>
        </p:nvSpPr>
        <p:spPr bwMode="auto">
          <a:xfrm>
            <a:off x="76200" y="4391025"/>
            <a:ext cx="321786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92" tIns="45697" rIns="91392" bIns="45697">
            <a:prstTxWarp prst="textNoShape">
              <a:avLst/>
            </a:prstTxWarp>
            <a:spAutoFit/>
          </a:bodyPr>
          <a:lstStyle/>
          <a:p>
            <a:pPr algn="ctr" defTabSz="641350"/>
            <a:r>
              <a:rPr lang="it-IT" sz="1600" b="1">
                <a:solidFill>
                  <a:srgbClr val="8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ANALGESICI AD AZIONE RECETTORIALE</a:t>
            </a:r>
          </a:p>
          <a:p>
            <a:pPr algn="ctr" defTabSz="641350"/>
            <a:r>
              <a:rPr lang="it-IT" sz="1600" i="1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Steroidi, Fans, Cox2</a:t>
            </a:r>
            <a:endParaRPr lang="it-IT" sz="1600" b="1">
              <a:solidFill>
                <a:srgbClr val="800000"/>
              </a:solidFill>
              <a:latin typeface="Lucida Grande" pitchFamily="-1" charset="0"/>
              <a:ea typeface="ヒラギノ角ゴ ProN W3" pitchFamily="-1" charset="-128"/>
              <a:cs typeface="ヒラギノ角ゴ ProN W3" pitchFamily="-1" charset="-128"/>
              <a:sym typeface="Lucida Grande" pitchFamily="-1" charset="0"/>
            </a:endParaRPr>
          </a:p>
        </p:txBody>
      </p:sp>
      <p:sp>
        <p:nvSpPr>
          <p:cNvPr id="9" name="Ovale 8"/>
          <p:cNvSpPr>
            <a:spLocks noChangeArrowheads="1"/>
          </p:cNvSpPr>
          <p:nvPr/>
        </p:nvSpPr>
        <p:spPr bwMode="auto">
          <a:xfrm>
            <a:off x="2911475" y="4811713"/>
            <a:ext cx="649288" cy="604837"/>
          </a:xfrm>
          <a:prstGeom prst="ellipse">
            <a:avLst/>
          </a:prstGeom>
          <a:solidFill>
            <a:srgbClr val="FFBBB9"/>
          </a:solidFill>
          <a:ln w="9525">
            <a:solidFill>
              <a:srgbClr val="008000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lIns="91392" tIns="45697" rIns="91392" bIns="45697" anchor="ctr"/>
          <a:lstStyle/>
          <a:p>
            <a:pPr algn="ctr" defTabSz="642651">
              <a:defRPr/>
            </a:pPr>
            <a:endParaRPr lang="it-IT" sz="2500" dirty="0">
              <a:solidFill>
                <a:srgbClr val="FFFFFF"/>
              </a:solidFill>
              <a:latin typeface="Lucida Grande"/>
              <a:ea typeface="ヒラギノ角ゴ ProN W3"/>
              <a:cs typeface="ヒラギノ角ゴ ProN W3"/>
              <a:sym typeface="Lucida Grande" pitchFamily="-1" charset="0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3019425" y="4757738"/>
            <a:ext cx="541338" cy="646112"/>
          </a:xfrm>
          <a:prstGeom prst="rect">
            <a:avLst/>
          </a:prstGeom>
          <a:noFill/>
          <a:effectLst/>
        </p:spPr>
        <p:txBody>
          <a:bodyPr lIns="91392" tIns="45697" rIns="91392" bIns="45697">
            <a:spAutoFit/>
          </a:bodyPr>
          <a:lstStyle/>
          <a:p>
            <a:pPr algn="ctr" defTabSz="642651">
              <a:defRPr/>
            </a:pPr>
            <a:r>
              <a:rPr lang="it-IT" sz="3600" b="1" dirty="0" err="1">
                <a:solidFill>
                  <a:srgbClr val="0000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1</a:t>
            </a:r>
            <a:endParaRPr lang="it-IT" sz="3600" b="1" dirty="0">
              <a:solidFill>
                <a:srgbClr val="000000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Lucida Grande" pitchFamily="-1" charset="0"/>
              <a:ea typeface="ヒラギノ角ゴ ProN W3" pitchFamily="-1" charset="-128"/>
              <a:cs typeface="ヒラギノ角ゴ ProN W3" pitchFamily="-1" charset="-128"/>
              <a:sym typeface="Lucida Grande" pitchFamily="-1" charset="0"/>
            </a:endParaRPr>
          </a:p>
        </p:txBody>
      </p:sp>
      <p:sp>
        <p:nvSpPr>
          <p:cNvPr id="11" name="Ovale 10"/>
          <p:cNvSpPr>
            <a:spLocks noChangeArrowheads="1"/>
          </p:cNvSpPr>
          <p:nvPr/>
        </p:nvSpPr>
        <p:spPr bwMode="auto">
          <a:xfrm>
            <a:off x="3808413" y="4821238"/>
            <a:ext cx="649287" cy="606425"/>
          </a:xfrm>
          <a:prstGeom prst="ellipse">
            <a:avLst/>
          </a:prstGeom>
          <a:solidFill>
            <a:srgbClr val="E1FBC4"/>
          </a:solidFill>
          <a:ln w="9525">
            <a:solidFill>
              <a:srgbClr val="008000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lIns="91392" tIns="45697" rIns="91392" bIns="45697" anchor="ctr"/>
          <a:lstStyle/>
          <a:p>
            <a:pPr algn="ctr" defTabSz="642651">
              <a:defRPr/>
            </a:pPr>
            <a:endParaRPr lang="it-IT" sz="2500" dirty="0">
              <a:solidFill>
                <a:srgbClr val="FFFFFF"/>
              </a:solidFill>
              <a:latin typeface="Lucida Grande"/>
              <a:ea typeface="ヒラギノ角ゴ ProN W3"/>
              <a:cs typeface="ヒラギノ角ゴ ProN W3"/>
              <a:sym typeface="Lucida Grande" pitchFamily="-1" charset="0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3916363" y="4767263"/>
            <a:ext cx="541337" cy="647700"/>
          </a:xfrm>
          <a:prstGeom prst="rect">
            <a:avLst/>
          </a:prstGeom>
          <a:noFill/>
          <a:effectLst/>
        </p:spPr>
        <p:txBody>
          <a:bodyPr lIns="91392" tIns="45697" rIns="91392" bIns="45697">
            <a:spAutoFit/>
          </a:bodyPr>
          <a:lstStyle/>
          <a:p>
            <a:pPr algn="ctr" defTabSz="642651">
              <a:defRPr/>
            </a:pPr>
            <a:r>
              <a:rPr lang="it-IT" sz="3600" b="1" dirty="0" err="1">
                <a:solidFill>
                  <a:srgbClr val="0000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2</a:t>
            </a:r>
            <a:endParaRPr lang="it-IT" sz="3600" b="1" dirty="0">
              <a:solidFill>
                <a:srgbClr val="000000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Lucida Grande" pitchFamily="-1" charset="0"/>
              <a:ea typeface="ヒラギノ角ゴ ProN W3" pitchFamily="-1" charset="-128"/>
              <a:cs typeface="ヒラギノ角ゴ ProN W3" pitchFamily="-1" charset="-128"/>
              <a:sym typeface="Lucida Grande" pitchFamily="-1" charset="0"/>
            </a:endParaRPr>
          </a:p>
        </p:txBody>
      </p:sp>
      <p:sp>
        <p:nvSpPr>
          <p:cNvPr id="13" name="Ovale 12"/>
          <p:cNvSpPr>
            <a:spLocks noChangeArrowheads="1"/>
          </p:cNvSpPr>
          <p:nvPr/>
        </p:nvSpPr>
        <p:spPr bwMode="auto">
          <a:xfrm>
            <a:off x="2239963" y="3276600"/>
            <a:ext cx="649287" cy="604838"/>
          </a:xfrm>
          <a:prstGeom prst="ellipse">
            <a:avLst/>
          </a:prstGeom>
          <a:solidFill>
            <a:srgbClr val="92C9FF"/>
          </a:solidFill>
          <a:ln w="9525">
            <a:solidFill>
              <a:srgbClr val="008000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lIns="91392" tIns="45697" rIns="91392" bIns="45697" anchor="ctr"/>
          <a:lstStyle/>
          <a:p>
            <a:pPr algn="ctr" defTabSz="642651">
              <a:defRPr/>
            </a:pPr>
            <a:endParaRPr lang="it-IT" sz="2500" dirty="0">
              <a:solidFill>
                <a:srgbClr val="FFFFFF"/>
              </a:solidFill>
              <a:latin typeface="Lucida Grande"/>
              <a:ea typeface="ヒラギノ角ゴ ProN W3"/>
              <a:cs typeface="ヒラギノ角ゴ ProN W3"/>
              <a:sym typeface="Lucida Grande" pitchFamily="-1" charset="0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2319338" y="3222625"/>
            <a:ext cx="541337" cy="646113"/>
          </a:xfrm>
          <a:prstGeom prst="rect">
            <a:avLst/>
          </a:prstGeom>
          <a:noFill/>
          <a:effectLst/>
        </p:spPr>
        <p:txBody>
          <a:bodyPr lIns="91392" tIns="45697" rIns="91392" bIns="45697">
            <a:spAutoFit/>
          </a:bodyPr>
          <a:lstStyle/>
          <a:p>
            <a:pPr algn="ctr" defTabSz="642651">
              <a:defRPr/>
            </a:pPr>
            <a:r>
              <a:rPr lang="it-IT" sz="3600" b="1" dirty="0" err="1">
                <a:solidFill>
                  <a:srgbClr val="000000"/>
                </a:solidFill>
                <a:effectLst>
                  <a:outerShdw blurRad="50800" dist="38100" dir="2700000">
                    <a:srgbClr val="000000">
                      <a:alpha val="87000"/>
                    </a:srgbClr>
                  </a:outerShdw>
                </a:effectLst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3</a:t>
            </a:r>
            <a:endParaRPr lang="it-IT" sz="3600" b="1" dirty="0">
              <a:solidFill>
                <a:srgbClr val="000000"/>
              </a:solidFill>
              <a:effectLst>
                <a:outerShdw blurRad="50800" dist="38100" dir="2700000">
                  <a:srgbClr val="000000">
                    <a:alpha val="87000"/>
                  </a:srgbClr>
                </a:outerShdw>
              </a:effectLst>
              <a:latin typeface="Lucida Grande" pitchFamily="-1" charset="0"/>
              <a:ea typeface="ヒラギノ角ゴ ProN W3" pitchFamily="-1" charset="-128"/>
              <a:cs typeface="ヒラギノ角ゴ ProN W3" pitchFamily="-1" charset="-128"/>
              <a:sym typeface="Lucida Grande" pitchFamily="-1" charset="0"/>
            </a:endParaRPr>
          </a:p>
        </p:txBody>
      </p:sp>
      <p:grpSp>
        <p:nvGrpSpPr>
          <p:cNvPr id="2" name="Gruppo 9"/>
          <p:cNvGrpSpPr>
            <a:grpSpLocks/>
          </p:cNvGrpSpPr>
          <p:nvPr/>
        </p:nvGrpSpPr>
        <p:grpSpPr bwMode="auto">
          <a:xfrm rot="-158517">
            <a:off x="2891419" y="2500727"/>
            <a:ext cx="1527175" cy="1527175"/>
            <a:chOff x="1298926" y="2186923"/>
            <a:chExt cx="1527175" cy="1527175"/>
          </a:xfrm>
          <a:solidFill>
            <a:srgbClr val="92C9FF"/>
          </a:solidFill>
        </p:grpSpPr>
        <p:sp>
          <p:nvSpPr>
            <p:cNvPr id="19" name="Goccia 18"/>
            <p:cNvSpPr>
              <a:spLocks noChangeArrowheads="1"/>
            </p:cNvSpPr>
            <p:nvPr/>
          </p:nvSpPr>
          <p:spPr bwMode="auto">
            <a:xfrm rot="-3237047">
              <a:off x="1307880" y="2272648"/>
              <a:ext cx="1527175" cy="1355725"/>
            </a:xfrm>
            <a:custGeom>
              <a:avLst/>
              <a:gdLst>
                <a:gd name="T0" fmla="*/ 1527175 w 1527175"/>
                <a:gd name="T1" fmla="*/ 677863 h 1355725"/>
                <a:gd name="T2" fmla="*/ 1303525 w 1527175"/>
                <a:gd name="T3" fmla="*/ 1157184 h 1355725"/>
                <a:gd name="T4" fmla="*/ 763588 w 1527175"/>
                <a:gd name="T5" fmla="*/ 1355725 h 1355725"/>
                <a:gd name="T6" fmla="*/ 223650 w 1527175"/>
                <a:gd name="T7" fmla="*/ 1157184 h 1355725"/>
                <a:gd name="T8" fmla="*/ 0 w 1527175"/>
                <a:gd name="T9" fmla="*/ 677863 h 1355725"/>
                <a:gd name="T10" fmla="*/ 223650 w 1527175"/>
                <a:gd name="T11" fmla="*/ 198541 h 1355725"/>
                <a:gd name="T12" fmla="*/ 763588 w 1527175"/>
                <a:gd name="T13" fmla="*/ 0 h 1355725"/>
                <a:gd name="T14" fmla="*/ 2290763 w 1527175"/>
                <a:gd name="T15" fmla="*/ -677863 h 1355725"/>
                <a:gd name="T16" fmla="*/ 0 60000 65536"/>
                <a:gd name="T17" fmla="*/ 1 60000 65536"/>
                <a:gd name="T18" fmla="*/ 1 60000 65536"/>
                <a:gd name="T19" fmla="*/ 1 60000 65536"/>
                <a:gd name="T20" fmla="*/ 2 60000 65536"/>
                <a:gd name="T21" fmla="*/ 3 60000 65536"/>
                <a:gd name="T22" fmla="*/ 3 60000 65536"/>
                <a:gd name="T23" fmla="*/ 3 60000 65536"/>
                <a:gd name="T24" fmla="*/ 223650 w 1527175"/>
                <a:gd name="T25" fmla="*/ 198541 h 1355725"/>
                <a:gd name="T26" fmla="*/ 1303525 w 1527175"/>
                <a:gd name="T27" fmla="*/ 1157184 h 13557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27175" h="1355725">
                  <a:moveTo>
                    <a:pt x="0" y="677863"/>
                  </a:moveTo>
                  <a:lnTo>
                    <a:pt x="0" y="677863"/>
                  </a:lnTo>
                  <a:cubicBezTo>
                    <a:pt x="0" y="303489"/>
                    <a:pt x="341869" y="0"/>
                    <a:pt x="763587" y="0"/>
                  </a:cubicBezTo>
                  <a:cubicBezTo>
                    <a:pt x="1272646" y="0"/>
                    <a:pt x="1781704" y="-225954"/>
                    <a:pt x="2290763" y="-677863"/>
                  </a:cubicBezTo>
                  <a:lnTo>
                    <a:pt x="2290763" y="-677863"/>
                  </a:lnTo>
                  <a:cubicBezTo>
                    <a:pt x="1781704" y="-225954"/>
                    <a:pt x="1527175" y="225954"/>
                    <a:pt x="1527175" y="677863"/>
                  </a:cubicBezTo>
                  <a:lnTo>
                    <a:pt x="1527175" y="677863"/>
                  </a:lnTo>
                  <a:cubicBezTo>
                    <a:pt x="1527175" y="1052236"/>
                    <a:pt x="1185305" y="1355725"/>
                    <a:pt x="763587" y="1355726"/>
                  </a:cubicBezTo>
                  <a:cubicBezTo>
                    <a:pt x="341868" y="1355726"/>
                    <a:pt x="-1" y="1052236"/>
                    <a:pt x="-1" y="677863"/>
                  </a:cubicBezTo>
                  <a:close/>
                </a:path>
              </a:pathLst>
            </a:custGeom>
            <a:grpFill/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defTabSz="642651">
                <a:defRPr/>
              </a:pPr>
              <a:r>
                <a:rPr lang="it-IT" sz="2500" dirty="0">
                  <a:solidFill>
                    <a:srgbClr val="FFFFFF"/>
                  </a:solidFill>
                  <a:latin typeface="Lucida Grande"/>
                  <a:ea typeface="ヒラギノ角ゴ ProN W3"/>
                  <a:cs typeface="ヒラギノ角ゴ ProN W3"/>
                  <a:sym typeface="Lucida Grande" pitchFamily="-1" charset="0"/>
                </a:rPr>
                <a:t>Sinapsi spinale</a:t>
              </a:r>
            </a:p>
          </p:txBody>
        </p:sp>
        <p:sp>
          <p:nvSpPr>
            <p:cNvPr id="20" name="Goccia 19"/>
            <p:cNvSpPr>
              <a:spLocks noChangeArrowheads="1"/>
            </p:cNvSpPr>
            <p:nvPr/>
          </p:nvSpPr>
          <p:spPr bwMode="auto">
            <a:xfrm rot="19475328">
              <a:off x="1298926" y="2294483"/>
              <a:ext cx="1527175" cy="1355725"/>
            </a:xfrm>
            <a:custGeom>
              <a:avLst/>
              <a:gdLst>
                <a:gd name="T0" fmla="*/ 1527175 w 1527175"/>
                <a:gd name="T1" fmla="*/ 677863 h 1355725"/>
                <a:gd name="T2" fmla="*/ 1303525 w 1527175"/>
                <a:gd name="T3" fmla="*/ 1157184 h 1355725"/>
                <a:gd name="T4" fmla="*/ 763588 w 1527175"/>
                <a:gd name="T5" fmla="*/ 1355725 h 1355725"/>
                <a:gd name="T6" fmla="*/ 223650 w 1527175"/>
                <a:gd name="T7" fmla="*/ 1157184 h 1355725"/>
                <a:gd name="T8" fmla="*/ 0 w 1527175"/>
                <a:gd name="T9" fmla="*/ 677863 h 1355725"/>
                <a:gd name="T10" fmla="*/ 223650 w 1527175"/>
                <a:gd name="T11" fmla="*/ 198541 h 1355725"/>
                <a:gd name="T12" fmla="*/ 763588 w 1527175"/>
                <a:gd name="T13" fmla="*/ 0 h 1355725"/>
                <a:gd name="T14" fmla="*/ 2290763 w 1527175"/>
                <a:gd name="T15" fmla="*/ -677863 h 1355725"/>
                <a:gd name="T16" fmla="*/ 0 60000 65536"/>
                <a:gd name="T17" fmla="*/ 1 60000 65536"/>
                <a:gd name="T18" fmla="*/ 1 60000 65536"/>
                <a:gd name="T19" fmla="*/ 1 60000 65536"/>
                <a:gd name="T20" fmla="*/ 2 60000 65536"/>
                <a:gd name="T21" fmla="*/ 3 60000 65536"/>
                <a:gd name="T22" fmla="*/ 3 60000 65536"/>
                <a:gd name="T23" fmla="*/ 3 60000 65536"/>
                <a:gd name="T24" fmla="*/ 223650 w 1527175"/>
                <a:gd name="T25" fmla="*/ 198541 h 1355725"/>
                <a:gd name="T26" fmla="*/ 1303525 w 1527175"/>
                <a:gd name="T27" fmla="*/ 1157184 h 13557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27175" h="1355725">
                  <a:moveTo>
                    <a:pt x="0" y="677863"/>
                  </a:moveTo>
                  <a:lnTo>
                    <a:pt x="0" y="677863"/>
                  </a:lnTo>
                  <a:cubicBezTo>
                    <a:pt x="0" y="303489"/>
                    <a:pt x="341869" y="0"/>
                    <a:pt x="763587" y="0"/>
                  </a:cubicBezTo>
                  <a:cubicBezTo>
                    <a:pt x="1272646" y="0"/>
                    <a:pt x="1781704" y="-225954"/>
                    <a:pt x="2290763" y="-677863"/>
                  </a:cubicBezTo>
                  <a:lnTo>
                    <a:pt x="2290763" y="-677863"/>
                  </a:lnTo>
                  <a:cubicBezTo>
                    <a:pt x="1781704" y="-225954"/>
                    <a:pt x="1527175" y="225954"/>
                    <a:pt x="1527175" y="677863"/>
                  </a:cubicBezTo>
                  <a:lnTo>
                    <a:pt x="1527175" y="677863"/>
                  </a:lnTo>
                  <a:cubicBezTo>
                    <a:pt x="1527175" y="1052236"/>
                    <a:pt x="1185305" y="1355725"/>
                    <a:pt x="763587" y="1355726"/>
                  </a:cubicBezTo>
                  <a:cubicBezTo>
                    <a:pt x="341868" y="1355726"/>
                    <a:pt x="-1" y="1052236"/>
                    <a:pt x="-1" y="677863"/>
                  </a:cubicBezTo>
                  <a:close/>
                </a:path>
              </a:pathLst>
            </a:custGeom>
            <a:grpFill/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defTabSz="642651">
                <a:defRPr/>
              </a:pPr>
              <a:r>
                <a:rPr lang="it-IT" sz="1700" b="1" dirty="0">
                  <a:solidFill>
                    <a:srgbClr val="000000"/>
                  </a:solidFill>
                  <a:latin typeface="Lucida Grande"/>
                  <a:ea typeface="ヒラギノ角ゴ ProN W3"/>
                  <a:cs typeface="ヒラギノ角ゴ ProN W3"/>
                  <a:sym typeface="Lucida Grande" pitchFamily="-1" charset="0"/>
                </a:rPr>
                <a:t>Sinapsi spinale</a:t>
              </a:r>
            </a:p>
          </p:txBody>
        </p:sp>
      </p:grpSp>
      <p:sp>
        <p:nvSpPr>
          <p:cNvPr id="56334" name="CasellaDiTesto 6"/>
          <p:cNvSpPr txBox="1">
            <a:spLocks noChangeArrowheads="1"/>
          </p:cNvSpPr>
          <p:nvPr/>
        </p:nvSpPr>
        <p:spPr bwMode="auto">
          <a:xfrm>
            <a:off x="0" y="1033463"/>
            <a:ext cx="3068638" cy="2308225"/>
          </a:xfrm>
          <a:prstGeom prst="rect">
            <a:avLst/>
          </a:prstGeom>
          <a:solidFill>
            <a:srgbClr val="92C9FF"/>
          </a:solidFill>
          <a:ln w="9525">
            <a:noFill/>
            <a:miter lim="800000"/>
            <a:headEnd/>
            <a:tailEnd/>
          </a:ln>
        </p:spPr>
        <p:txBody>
          <a:bodyPr lIns="91392" tIns="45697" rIns="91392" bIns="45697">
            <a:prstTxWarp prst="textNoShape">
              <a:avLst/>
            </a:prstTxWarp>
            <a:spAutoFit/>
          </a:bodyPr>
          <a:lstStyle/>
          <a:p>
            <a:pPr algn="r" defTabSz="641350"/>
            <a:r>
              <a:rPr lang="it-IT" sz="1600" b="1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A. MODULA</a:t>
            </a:r>
            <a:br>
              <a:rPr lang="it-IT" sz="1600" b="1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</a:br>
            <a:r>
              <a:rPr lang="it-IT" sz="1600" b="1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gli impulsi afferenti nocicettivi</a:t>
            </a:r>
            <a:br>
              <a:rPr lang="it-IT" sz="1600" b="1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</a:br>
            <a:endParaRPr lang="it-IT" sz="1600" b="1">
              <a:solidFill>
                <a:srgbClr val="000000"/>
              </a:solidFill>
              <a:latin typeface="Lucida Grande" pitchFamily="-1" charset="0"/>
              <a:ea typeface="ヒラギノ角ゴ ProN W3" pitchFamily="-1" charset="-128"/>
              <a:cs typeface="ヒラギノ角ゴ ProN W3" pitchFamily="-1" charset="-128"/>
              <a:sym typeface="Lucida Grande" pitchFamily="-1" charset="0"/>
            </a:endParaRPr>
          </a:p>
          <a:p>
            <a:pPr algn="r" defTabSz="641350"/>
            <a:r>
              <a:rPr lang="it-IT" sz="1600" b="1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B. AMPLIFICA</a:t>
            </a:r>
            <a:br>
              <a:rPr lang="it-IT" sz="1600" b="1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</a:br>
            <a:r>
              <a:rPr lang="it-IT" sz="1600" b="1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gli impulsi A-delta e C </a:t>
            </a:r>
            <a:br>
              <a:rPr lang="it-IT" sz="1600" b="1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</a:br>
            <a:r>
              <a:rPr lang="it-IT" sz="1600" b="1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(sensibilizzazione spinale,</a:t>
            </a:r>
            <a:br>
              <a:rPr lang="it-IT" sz="1600" b="1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</a:br>
            <a:r>
              <a:rPr lang="it-IT" sz="1600" b="1" i="1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c.d. componente neuropatica</a:t>
            </a:r>
            <a:r>
              <a:rPr lang="it-IT" sz="1600" b="1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)</a:t>
            </a:r>
          </a:p>
        </p:txBody>
      </p:sp>
      <p:sp>
        <p:nvSpPr>
          <p:cNvPr id="21" name="CasellaDiTesto 7"/>
          <p:cNvSpPr txBox="1">
            <a:spLocks noChangeArrowheads="1"/>
          </p:cNvSpPr>
          <p:nvPr/>
        </p:nvSpPr>
        <p:spPr bwMode="auto">
          <a:xfrm>
            <a:off x="357188" y="6273800"/>
            <a:ext cx="2551112" cy="585788"/>
          </a:xfrm>
          <a:prstGeom prst="rect">
            <a:avLst/>
          </a:prstGeom>
          <a:solidFill>
            <a:srgbClr val="FFCBC9"/>
          </a:solidFill>
          <a:ln w="9525">
            <a:solidFill>
              <a:srgbClr val="A64441"/>
            </a:solidFill>
            <a:miter lim="800000"/>
            <a:headEnd/>
            <a:tailEnd/>
          </a:ln>
        </p:spPr>
        <p:txBody>
          <a:bodyPr lIns="91392" tIns="45697" rIns="91392" bIns="45697">
            <a:spAutoFit/>
          </a:bodyPr>
          <a:lstStyle/>
          <a:p>
            <a:pPr algn="r" defTabSz="642651">
              <a:defRPr/>
            </a:pPr>
            <a:r>
              <a:rPr lang="it-IT" sz="1600" b="1" cap="all" dirty="0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Genera </a:t>
            </a:r>
            <a:r>
              <a:rPr lang="it-IT" sz="1600" b="1" dirty="0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gli impulsi</a:t>
            </a:r>
            <a:br>
              <a:rPr lang="it-IT" sz="1600" b="1" dirty="0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</a:br>
            <a:r>
              <a:rPr lang="it-IT" sz="1600" b="1" dirty="0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del dolore nocicettivo</a:t>
            </a:r>
          </a:p>
        </p:txBody>
      </p:sp>
      <p:sp>
        <p:nvSpPr>
          <p:cNvPr id="22" name="CasellaDiTesto 8"/>
          <p:cNvSpPr txBox="1">
            <a:spLocks noChangeArrowheads="1"/>
          </p:cNvSpPr>
          <p:nvPr/>
        </p:nvSpPr>
        <p:spPr bwMode="auto">
          <a:xfrm>
            <a:off x="3810000" y="6273800"/>
            <a:ext cx="3551238" cy="585788"/>
          </a:xfrm>
          <a:prstGeom prst="rect">
            <a:avLst/>
          </a:prstGeom>
          <a:solidFill>
            <a:srgbClr val="E0FBC1"/>
          </a:solidFill>
          <a:ln w="9525">
            <a:solidFill>
              <a:srgbClr val="9EB187"/>
            </a:solidFill>
            <a:miter lim="800000"/>
            <a:headEnd/>
            <a:tailEnd/>
          </a:ln>
        </p:spPr>
        <p:txBody>
          <a:bodyPr lIns="91392" tIns="45697" rIns="91392" bIns="45697">
            <a:spAutoFit/>
          </a:bodyPr>
          <a:lstStyle/>
          <a:p>
            <a:pPr algn="ctr" defTabSz="642651">
              <a:defRPr/>
            </a:pPr>
            <a:r>
              <a:rPr lang="it-IT" sz="1600" b="1" cap="all" dirty="0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Genera </a:t>
            </a:r>
            <a:r>
              <a:rPr lang="it-IT" sz="1600" b="1" dirty="0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gli impulsi del dolore neuropatico periferico</a:t>
            </a:r>
          </a:p>
        </p:txBody>
      </p:sp>
      <p:sp>
        <p:nvSpPr>
          <p:cNvPr id="23" name="Ovale 22"/>
          <p:cNvSpPr>
            <a:spLocks noChangeArrowheads="1"/>
          </p:cNvSpPr>
          <p:nvPr/>
        </p:nvSpPr>
        <p:spPr bwMode="auto">
          <a:xfrm>
            <a:off x="3667125" y="1323975"/>
            <a:ext cx="549275" cy="487363"/>
          </a:xfrm>
          <a:prstGeom prst="ellipse">
            <a:avLst/>
          </a:prstGeom>
          <a:solidFill>
            <a:srgbClr val="92C9FF"/>
          </a:solidFill>
          <a:ln w="9525">
            <a:solidFill>
              <a:srgbClr val="008000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lIns="91392" tIns="45697" rIns="91392" bIns="45697" anchor="ctr"/>
          <a:lstStyle/>
          <a:p>
            <a:pPr algn="ctr" defTabSz="642651">
              <a:defRPr/>
            </a:pPr>
            <a:endParaRPr lang="it-IT" sz="2500" dirty="0">
              <a:solidFill>
                <a:srgbClr val="FFFFFF"/>
              </a:solidFill>
              <a:latin typeface="Lucida Grande"/>
              <a:ea typeface="ヒラギノ角ゴ ProN W3"/>
              <a:cs typeface="ヒラギノ角ゴ ProN W3"/>
              <a:sym typeface="Lucida Grande" pitchFamily="-1" charset="0"/>
            </a:endParaRPr>
          </a:p>
        </p:txBody>
      </p:sp>
      <p:sp>
        <p:nvSpPr>
          <p:cNvPr id="24" name="CasellaDiTesto 23"/>
          <p:cNvSpPr txBox="1"/>
          <p:nvPr/>
        </p:nvSpPr>
        <p:spPr>
          <a:xfrm>
            <a:off x="3719513" y="1270000"/>
            <a:ext cx="541337" cy="523875"/>
          </a:xfrm>
          <a:prstGeom prst="rect">
            <a:avLst/>
          </a:prstGeom>
          <a:noFill/>
        </p:spPr>
        <p:txBody>
          <a:bodyPr lIns="91392" tIns="45697" rIns="91392" bIns="45697">
            <a:spAutoFit/>
          </a:bodyPr>
          <a:lstStyle/>
          <a:p>
            <a:pPr algn="ctr" defTabSz="642651">
              <a:defRPr/>
            </a:pPr>
            <a:r>
              <a:rPr lang="it-IT" sz="2800" b="1" dirty="0" err="1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87000"/>
                    </a:srgbClr>
                  </a:outerShdw>
                </a:effectLst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B</a:t>
            </a:r>
            <a:endParaRPr lang="it-IT" sz="2800" b="1" dirty="0">
              <a:solidFill>
                <a:srgbClr val="FFFFFF"/>
              </a:solidFill>
              <a:effectLst>
                <a:outerShdw blurRad="50800" dist="38100" dir="2700000">
                  <a:srgbClr val="000000">
                    <a:alpha val="87000"/>
                  </a:srgbClr>
                </a:outerShdw>
              </a:effectLst>
              <a:latin typeface="Lucida Grande" pitchFamily="-1" charset="0"/>
              <a:ea typeface="ヒラギノ角ゴ ProN W3" pitchFamily="-1" charset="-128"/>
              <a:cs typeface="ヒラギノ角ゴ ProN W3" pitchFamily="-1" charset="-128"/>
              <a:sym typeface="Lucida Grande" pitchFamily="-1" charset="0"/>
            </a:endParaRPr>
          </a:p>
        </p:txBody>
      </p:sp>
      <p:sp>
        <p:nvSpPr>
          <p:cNvPr id="25" name="Ovale 24"/>
          <p:cNvSpPr>
            <a:spLocks noChangeArrowheads="1"/>
          </p:cNvSpPr>
          <p:nvPr/>
        </p:nvSpPr>
        <p:spPr bwMode="auto">
          <a:xfrm>
            <a:off x="3113088" y="1350963"/>
            <a:ext cx="549275" cy="487362"/>
          </a:xfrm>
          <a:prstGeom prst="ellipse">
            <a:avLst/>
          </a:prstGeom>
          <a:solidFill>
            <a:srgbClr val="92C9FF"/>
          </a:solidFill>
          <a:ln w="9525">
            <a:solidFill>
              <a:srgbClr val="008000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lIns="91392" tIns="45697" rIns="91392" bIns="45697" anchor="ctr"/>
          <a:lstStyle/>
          <a:p>
            <a:pPr algn="ctr" defTabSz="642651">
              <a:defRPr/>
            </a:pPr>
            <a:endParaRPr lang="it-IT" sz="2500" dirty="0">
              <a:solidFill>
                <a:srgbClr val="FFFFFF"/>
              </a:solidFill>
              <a:latin typeface="Lucida Grande"/>
              <a:ea typeface="ヒラギノ角ゴ ProN W3"/>
              <a:cs typeface="ヒラギノ角ゴ ProN W3"/>
              <a:sym typeface="Lucida Grande" pitchFamily="-1" charset="0"/>
            </a:endParaRPr>
          </a:p>
        </p:txBody>
      </p:sp>
      <p:sp>
        <p:nvSpPr>
          <p:cNvPr id="26" name="CasellaDiTesto 25"/>
          <p:cNvSpPr txBox="1"/>
          <p:nvPr/>
        </p:nvSpPr>
        <p:spPr>
          <a:xfrm>
            <a:off x="3167063" y="1296988"/>
            <a:ext cx="541337" cy="522287"/>
          </a:xfrm>
          <a:prstGeom prst="rect">
            <a:avLst/>
          </a:prstGeom>
          <a:noFill/>
        </p:spPr>
        <p:txBody>
          <a:bodyPr lIns="91392" tIns="45697" rIns="91392" bIns="45697">
            <a:spAutoFit/>
          </a:bodyPr>
          <a:lstStyle/>
          <a:p>
            <a:pPr algn="ctr" defTabSz="642651">
              <a:defRPr/>
            </a:pPr>
            <a:r>
              <a:rPr lang="it-IT" sz="2800" b="1" dirty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87000"/>
                    </a:srgbClr>
                  </a:outerShdw>
                </a:effectLst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A</a:t>
            </a:r>
          </a:p>
        </p:txBody>
      </p:sp>
      <p:sp>
        <p:nvSpPr>
          <p:cNvPr id="27" name="CasellaDiTesto 26"/>
          <p:cNvSpPr txBox="1"/>
          <p:nvPr/>
        </p:nvSpPr>
        <p:spPr>
          <a:xfrm>
            <a:off x="4649788" y="1033463"/>
            <a:ext cx="4333875" cy="3540125"/>
          </a:xfrm>
          <a:prstGeom prst="rect">
            <a:avLst/>
          </a:prstGeom>
          <a:noFill/>
        </p:spPr>
        <p:txBody>
          <a:bodyPr lIns="91392" tIns="45697" rIns="91392" bIns="45697">
            <a:spAutoFit/>
          </a:bodyPr>
          <a:lstStyle/>
          <a:p>
            <a:pPr algn="ctr" defTabSz="642651">
              <a:defRPr/>
            </a:pPr>
            <a:r>
              <a:rPr lang="it-IT" sz="1600" b="1" dirty="0">
                <a:solidFill>
                  <a:srgbClr val="8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FARMACI AD AZIONE SINAPTICA</a:t>
            </a:r>
          </a:p>
          <a:p>
            <a:pPr marL="342727" indent="-342727" algn="ctr" defTabSz="642651">
              <a:buFontTx/>
              <a:buAutoNum type="alphaUcPeriod"/>
              <a:defRPr/>
            </a:pPr>
            <a:r>
              <a:rPr lang="it-IT" sz="1600" b="1" dirty="0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azione </a:t>
            </a:r>
            <a:r>
              <a:rPr lang="it-IT" sz="1600" b="1" dirty="0" err="1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modulatoria</a:t>
            </a:r>
            <a:r>
              <a:rPr lang="it-IT" sz="1600" b="1" dirty="0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  indipendentemente dalla presenza di sensibilizzazione spinale: </a:t>
            </a:r>
            <a:br>
              <a:rPr lang="it-IT" sz="1600" b="1" dirty="0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</a:br>
            <a:r>
              <a:rPr lang="it-IT" sz="1600" i="1" dirty="0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paracetamolo e oppiacei</a:t>
            </a:r>
            <a:endParaRPr lang="it-IT" sz="1600" dirty="0">
              <a:solidFill>
                <a:srgbClr val="000000"/>
              </a:solidFill>
              <a:latin typeface="Lucida Grande" pitchFamily="-1" charset="0"/>
              <a:ea typeface="ヒラギノ角ゴ ProN W3" pitchFamily="-1" charset="-128"/>
              <a:cs typeface="ヒラギノ角ゴ ProN W3" pitchFamily="-1" charset="-128"/>
              <a:sym typeface="Lucida Grande" pitchFamily="-1" charset="0"/>
            </a:endParaRPr>
          </a:p>
          <a:p>
            <a:pPr marL="342727" indent="-342727" algn="ctr" defTabSz="642651">
              <a:buFontTx/>
              <a:buAutoNum type="alphaUcPeriod"/>
              <a:defRPr/>
            </a:pPr>
            <a:r>
              <a:rPr lang="it-IT" sz="1600" b="1" dirty="0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azione </a:t>
            </a:r>
            <a:r>
              <a:rPr lang="it-IT" sz="1600" b="1" dirty="0" err="1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modulatoria</a:t>
            </a:r>
            <a:r>
              <a:rPr lang="it-IT" sz="1600" b="1" dirty="0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 mediata dal sistema inibitorio spinale o discendente: </a:t>
            </a:r>
            <a:br>
              <a:rPr lang="it-IT" sz="1600" b="1" dirty="0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</a:br>
            <a:r>
              <a:rPr lang="it-IT" sz="1600" i="1" dirty="0" err="1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amitriptilina</a:t>
            </a:r>
            <a:r>
              <a:rPr lang="it-IT" sz="1600" i="1" dirty="0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, </a:t>
            </a:r>
            <a:r>
              <a:rPr lang="it-IT" sz="1600" i="1" dirty="0" err="1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duloxetina</a:t>
            </a:r>
            <a:r>
              <a:rPr lang="it-IT" sz="1600" i="1" dirty="0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, </a:t>
            </a:r>
            <a:r>
              <a:rPr lang="it-IT" sz="1600" i="1" dirty="0" err="1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clonazepam</a:t>
            </a:r>
            <a:endParaRPr lang="it-IT" sz="1600" dirty="0">
              <a:solidFill>
                <a:srgbClr val="000000"/>
              </a:solidFill>
              <a:latin typeface="Lucida Grande" pitchFamily="-1" charset="0"/>
              <a:ea typeface="ヒラギノ角ゴ ProN W3" pitchFamily="-1" charset="-128"/>
              <a:cs typeface="ヒラギノ角ゴ ProN W3" pitchFamily="-1" charset="-128"/>
              <a:sym typeface="Lucida Grande" pitchFamily="-1" charset="0"/>
            </a:endParaRPr>
          </a:p>
          <a:p>
            <a:pPr marL="342727" indent="-342727" algn="ctr" defTabSz="642651">
              <a:buFontTx/>
              <a:buAutoNum type="alphaUcPeriod"/>
              <a:defRPr/>
            </a:pPr>
            <a:r>
              <a:rPr lang="it-IT" sz="1600" b="1" dirty="0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azione  </a:t>
            </a:r>
            <a:r>
              <a:rPr lang="it-IT" sz="1600" b="1" dirty="0" err="1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modulatoria</a:t>
            </a:r>
            <a:r>
              <a:rPr lang="it-IT" sz="1600" b="1" dirty="0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 diretta presinaptica: </a:t>
            </a:r>
            <a:br>
              <a:rPr lang="it-IT" sz="1600" b="1" dirty="0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</a:br>
            <a:r>
              <a:rPr lang="it-IT" sz="1600" i="1" dirty="0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Alfa2 delta </a:t>
            </a:r>
            <a:r>
              <a:rPr lang="it-IT" sz="1600" i="1" dirty="0" err="1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ligandi</a:t>
            </a:r>
            <a:r>
              <a:rPr lang="it-IT" sz="1600" i="1" dirty="0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  (</a:t>
            </a:r>
            <a:r>
              <a:rPr lang="it-IT" sz="1600" i="1" dirty="0" err="1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gabapentin</a:t>
            </a:r>
            <a:r>
              <a:rPr lang="it-IT" sz="1600" i="1" dirty="0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 e pregabalin)</a:t>
            </a:r>
            <a:endParaRPr lang="it-IT" sz="1600" dirty="0">
              <a:solidFill>
                <a:srgbClr val="000000"/>
              </a:solidFill>
              <a:latin typeface="Lucida Grande" pitchFamily="-1" charset="0"/>
              <a:ea typeface="ヒラギノ角ゴ ProN W3" pitchFamily="-1" charset="-128"/>
              <a:cs typeface="ヒラギノ角ゴ ProN W3" pitchFamily="-1" charset="-128"/>
              <a:sym typeface="Lucida Grande" pitchFamily="-1" charset="0"/>
            </a:endParaRPr>
          </a:p>
          <a:p>
            <a:pPr marL="342727" indent="-342727" algn="ctr" defTabSz="642651">
              <a:buFontTx/>
              <a:buAutoNum type="alphaUcPeriod"/>
              <a:defRPr/>
            </a:pPr>
            <a:r>
              <a:rPr lang="it-IT" sz="1600" b="1" dirty="0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azione </a:t>
            </a:r>
            <a:r>
              <a:rPr lang="it-IT" sz="1600" b="1" dirty="0" err="1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A+</a:t>
            </a:r>
            <a:r>
              <a:rPr lang="it-IT" sz="1600" b="1" dirty="0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 </a:t>
            </a:r>
            <a:r>
              <a:rPr lang="it-IT" sz="1600" b="1" dirty="0" err="1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B</a:t>
            </a:r>
            <a:r>
              <a:rPr lang="it-IT" sz="1600" b="1" dirty="0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: </a:t>
            </a:r>
            <a:r>
              <a:rPr lang="it-IT" sz="1600" i="1" dirty="0">
                <a:solidFill>
                  <a:srgbClr val="000000"/>
                </a:solidFill>
                <a:latin typeface="Lucida Grande" pitchFamily="-1" charset="0"/>
                <a:ea typeface="ヒラギノ角ゴ ProN W3" pitchFamily="-1" charset="-128"/>
                <a:cs typeface="ヒラギノ角ゴ ProN W3" pitchFamily="-1" charset="-128"/>
                <a:sym typeface="Lucida Grande" pitchFamily="-1" charset="0"/>
              </a:rPr>
              <a:t>tapentadolo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1"/>
          <p:cNvSpPr>
            <a:spLocks/>
          </p:cNvSpPr>
          <p:nvPr/>
        </p:nvSpPr>
        <p:spPr bwMode="auto">
          <a:xfrm>
            <a:off x="285750" y="285750"/>
            <a:ext cx="8572500" cy="6286500"/>
          </a:xfrm>
          <a:prstGeom prst="rect">
            <a:avLst/>
          </a:prstGeom>
          <a:solidFill>
            <a:srgbClr val="B5B5B7">
              <a:alpha val="39999"/>
            </a:srgbClr>
          </a:solidFill>
          <a:ln w="127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83971" name="Rectangle 2"/>
          <p:cNvSpPr>
            <a:spLocks/>
          </p:cNvSpPr>
          <p:nvPr/>
        </p:nvSpPr>
        <p:spPr bwMode="auto">
          <a:xfrm>
            <a:off x="2709863" y="460375"/>
            <a:ext cx="3894137" cy="12652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spcBef>
                <a:spcPts val="1688"/>
              </a:spcBef>
            </a:pPr>
            <a:r>
              <a:rPr lang="en-US" b="1">
                <a:solidFill>
                  <a:srgbClr val="363636"/>
                </a:solidFill>
                <a:latin typeface="Gill Sans" pitchFamily="-1" charset="0"/>
                <a:ea typeface="Gill Sans" pitchFamily="-1" charset="0"/>
                <a:cs typeface="Gill Sans" pitchFamily="-1" charset="0"/>
                <a:sym typeface="Gill Sans" pitchFamily="-1" charset="0"/>
              </a:rPr>
              <a:t>TERAPIA DEI MECCANISMI </a:t>
            </a:r>
          </a:p>
          <a:p>
            <a:pPr>
              <a:spcBef>
                <a:spcPts val="1688"/>
              </a:spcBef>
            </a:pPr>
            <a:r>
              <a:rPr lang="en-US" b="1">
                <a:solidFill>
                  <a:srgbClr val="363636"/>
                </a:solidFill>
                <a:latin typeface="Gill Sans" pitchFamily="-1" charset="0"/>
                <a:ea typeface="Gill Sans" pitchFamily="-1" charset="0"/>
                <a:cs typeface="Gill Sans" pitchFamily="-1" charset="0"/>
                <a:sym typeface="Gill Sans" pitchFamily="-1" charset="0"/>
              </a:rPr>
              <a:t>PATOGENETICI DEL DOLORE  </a:t>
            </a:r>
          </a:p>
          <a:p>
            <a:pPr>
              <a:spcBef>
                <a:spcPts val="1688"/>
              </a:spcBef>
            </a:pPr>
            <a:endParaRPr lang="en-US" b="1">
              <a:solidFill>
                <a:srgbClr val="363636"/>
              </a:solidFill>
              <a:latin typeface="Gill Sans" pitchFamily="-1" charset="0"/>
              <a:ea typeface="Gill Sans" pitchFamily="-1" charset="0"/>
              <a:cs typeface="Gill Sans" pitchFamily="-1" charset="0"/>
              <a:sym typeface="Gill Sans" pitchFamily="-1" charset="0"/>
            </a:endParaRPr>
          </a:p>
        </p:txBody>
      </p:sp>
      <p:sp>
        <p:nvSpPr>
          <p:cNvPr id="83972" name="Oval 3"/>
          <p:cNvSpPr>
            <a:spLocks/>
          </p:cNvSpPr>
          <p:nvPr/>
        </p:nvSpPr>
        <p:spPr bwMode="auto">
          <a:xfrm>
            <a:off x="4024313" y="1895475"/>
            <a:ext cx="892175" cy="892175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83973" name="Rectangle 4"/>
          <p:cNvSpPr>
            <a:spLocks/>
          </p:cNvSpPr>
          <p:nvPr/>
        </p:nvSpPr>
        <p:spPr bwMode="auto">
          <a:xfrm>
            <a:off x="366713" y="2709863"/>
            <a:ext cx="2527300" cy="3160712"/>
          </a:xfrm>
          <a:prstGeom prst="rect">
            <a:avLst/>
          </a:prstGeom>
          <a:noFill/>
          <a:ln w="381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lIns="71435" tIns="71435" rIns="71435" bIns="71435" anchor="ctr">
            <a:prstTxWarp prst="textNoShape">
              <a:avLst/>
            </a:prstTxWarp>
          </a:bodyPr>
          <a:lstStyle/>
          <a:p>
            <a:pPr>
              <a:lnSpc>
                <a:spcPct val="40000"/>
              </a:lnSpc>
              <a:spcBef>
                <a:spcPts val="1688"/>
              </a:spcBef>
            </a:pPr>
            <a:r>
              <a:rPr lang="en-US" sz="2100">
                <a:solidFill>
                  <a:srgbClr val="363636"/>
                </a:solidFill>
                <a:latin typeface="Gill Sans" pitchFamily="-1" charset="0"/>
                <a:ea typeface="Gill Sans" pitchFamily="-1" charset="0"/>
                <a:cs typeface="Gill Sans" pitchFamily="-1" charset="0"/>
                <a:sym typeface="Gill Sans" pitchFamily="-1" charset="0"/>
              </a:rPr>
              <a:t>Meccanismi</a:t>
            </a:r>
          </a:p>
          <a:p>
            <a:pPr>
              <a:lnSpc>
                <a:spcPct val="40000"/>
              </a:lnSpc>
              <a:spcBef>
                <a:spcPts val="1688"/>
              </a:spcBef>
            </a:pPr>
            <a:r>
              <a:rPr lang="en-US" sz="2100">
                <a:solidFill>
                  <a:srgbClr val="363636"/>
                </a:solidFill>
                <a:latin typeface="Gill Sans" pitchFamily="-1" charset="0"/>
                <a:ea typeface="Gill Sans" pitchFamily="-1" charset="0"/>
                <a:cs typeface="Gill Sans" pitchFamily="-1" charset="0"/>
                <a:sym typeface="Gill Sans" pitchFamily="-1" charset="0"/>
              </a:rPr>
              <a:t>recettorali</a:t>
            </a:r>
          </a:p>
          <a:p>
            <a:pPr>
              <a:lnSpc>
                <a:spcPct val="40000"/>
              </a:lnSpc>
              <a:spcBef>
                <a:spcPts val="1688"/>
              </a:spcBef>
            </a:pPr>
            <a:endParaRPr lang="en-US" sz="1300">
              <a:solidFill>
                <a:srgbClr val="363636"/>
              </a:solidFill>
              <a:latin typeface="Gill Sans" pitchFamily="-1" charset="0"/>
              <a:ea typeface="Gill Sans" pitchFamily="-1" charset="0"/>
              <a:cs typeface="Gill Sans" pitchFamily="-1" charset="0"/>
              <a:sym typeface="Gill Sans" pitchFamily="-1" charset="0"/>
            </a:endParaRPr>
          </a:p>
          <a:p>
            <a:pPr>
              <a:lnSpc>
                <a:spcPct val="80000"/>
              </a:lnSpc>
              <a:spcBef>
                <a:spcPts val="1688"/>
              </a:spcBef>
              <a:buClr>
                <a:srgbClr val="363636"/>
              </a:buClr>
              <a:buSzPct val="125000"/>
              <a:buFont typeface="Gill Sans" pitchFamily="-1" charset="0"/>
              <a:buChar char="✴"/>
            </a:pPr>
            <a:r>
              <a:rPr lang="en-US" sz="1300">
                <a:solidFill>
                  <a:srgbClr val="363636"/>
                </a:solidFill>
                <a:latin typeface="Gill Sans" pitchFamily="-1" charset="0"/>
                <a:ea typeface="Gill Sans" pitchFamily="-1" charset="0"/>
                <a:cs typeface="Gill Sans" pitchFamily="-1" charset="0"/>
                <a:sym typeface="Gill Sans" pitchFamily="-1" charset="0"/>
              </a:rPr>
              <a:t>Farmaci ad azione sulla ipersensibilità recettoriale (antinfiammatori)</a:t>
            </a:r>
          </a:p>
          <a:p>
            <a:pPr>
              <a:lnSpc>
                <a:spcPct val="80000"/>
              </a:lnSpc>
              <a:spcBef>
                <a:spcPts val="1688"/>
              </a:spcBef>
              <a:buClr>
                <a:srgbClr val="363636"/>
              </a:buClr>
              <a:buSzPct val="125000"/>
              <a:buFont typeface="Gill Sans" pitchFamily="-1" charset="0"/>
              <a:buChar char="✴"/>
            </a:pPr>
            <a:r>
              <a:rPr lang="en-US" sz="1300">
                <a:solidFill>
                  <a:srgbClr val="363636"/>
                </a:solidFill>
                <a:latin typeface="Gill Sans" pitchFamily="-1" charset="0"/>
                <a:ea typeface="Gill Sans" pitchFamily="-1" charset="0"/>
                <a:cs typeface="Gill Sans" pitchFamily="-1" charset="0"/>
                <a:sym typeface="Gill Sans" pitchFamily="-1" charset="0"/>
              </a:rPr>
              <a:t>Blocchi anestetici/cortisonici</a:t>
            </a:r>
          </a:p>
          <a:p>
            <a:pPr>
              <a:lnSpc>
                <a:spcPct val="80000"/>
              </a:lnSpc>
              <a:spcBef>
                <a:spcPts val="1688"/>
              </a:spcBef>
              <a:buClr>
                <a:srgbClr val="363636"/>
              </a:buClr>
              <a:buSzPct val="125000"/>
              <a:buFont typeface="Gill Sans" pitchFamily="-1" charset="0"/>
              <a:buChar char="✴"/>
            </a:pPr>
            <a:r>
              <a:rPr lang="en-US" sz="1300">
                <a:solidFill>
                  <a:srgbClr val="363636"/>
                </a:solidFill>
                <a:latin typeface="Gill Sans" pitchFamily="-1" charset="0"/>
                <a:ea typeface="Gill Sans" pitchFamily="-1" charset="0"/>
                <a:cs typeface="Gill Sans" pitchFamily="-1" charset="0"/>
                <a:sym typeface="Gill Sans" pitchFamily="-1" charset="0"/>
              </a:rPr>
              <a:t>Cifo/Vertebroplastica</a:t>
            </a:r>
          </a:p>
          <a:p>
            <a:pPr>
              <a:lnSpc>
                <a:spcPct val="80000"/>
              </a:lnSpc>
              <a:spcBef>
                <a:spcPts val="1688"/>
              </a:spcBef>
              <a:buClr>
                <a:srgbClr val="363636"/>
              </a:buClr>
              <a:buSzPct val="125000"/>
              <a:buFont typeface="Gill Sans" pitchFamily="-1" charset="0"/>
              <a:buChar char="✴"/>
            </a:pPr>
            <a:r>
              <a:rPr lang="en-US" sz="1300">
                <a:solidFill>
                  <a:srgbClr val="363636"/>
                </a:solidFill>
                <a:latin typeface="Gill Sans" pitchFamily="-1" charset="0"/>
                <a:ea typeface="Gill Sans" pitchFamily="-1" charset="0"/>
                <a:cs typeface="Gill Sans" pitchFamily="-1" charset="0"/>
                <a:sym typeface="Gill Sans" pitchFamily="-1" charset="0"/>
              </a:rPr>
              <a:t> Interventi sul disco</a:t>
            </a:r>
          </a:p>
          <a:p>
            <a:pPr>
              <a:lnSpc>
                <a:spcPct val="80000"/>
              </a:lnSpc>
              <a:spcBef>
                <a:spcPts val="1688"/>
              </a:spcBef>
              <a:buClr>
                <a:srgbClr val="363636"/>
              </a:buClr>
              <a:buSzPct val="125000"/>
              <a:buFont typeface="Gill Sans" pitchFamily="-1" charset="0"/>
              <a:buChar char="✴"/>
            </a:pPr>
            <a:r>
              <a:rPr lang="en-US" sz="1300">
                <a:solidFill>
                  <a:srgbClr val="363636"/>
                </a:solidFill>
                <a:latin typeface="Gill Sans" pitchFamily="-1" charset="0"/>
                <a:ea typeface="Gill Sans" pitchFamily="-1" charset="0"/>
                <a:cs typeface="Gill Sans" pitchFamily="-1" charset="0"/>
                <a:sym typeface="Gill Sans" pitchFamily="-1" charset="0"/>
              </a:rPr>
              <a:t>Termolesioni a radiofrequenza</a:t>
            </a:r>
          </a:p>
        </p:txBody>
      </p:sp>
      <p:sp>
        <p:nvSpPr>
          <p:cNvPr id="83974" name="Rectangle 5"/>
          <p:cNvSpPr>
            <a:spLocks/>
          </p:cNvSpPr>
          <p:nvPr/>
        </p:nvSpPr>
        <p:spPr bwMode="auto">
          <a:xfrm>
            <a:off x="6242050" y="2946400"/>
            <a:ext cx="2527300" cy="2805113"/>
          </a:xfrm>
          <a:prstGeom prst="rect">
            <a:avLst/>
          </a:prstGeom>
          <a:noFill/>
          <a:ln w="381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lIns="71435" tIns="71435" rIns="71435" bIns="71435" anchor="ctr">
            <a:prstTxWarp prst="textNoShape">
              <a:avLst/>
            </a:prstTxWarp>
          </a:bodyPr>
          <a:lstStyle/>
          <a:p>
            <a:pPr>
              <a:lnSpc>
                <a:spcPct val="40000"/>
              </a:lnSpc>
              <a:spcBef>
                <a:spcPts val="1688"/>
              </a:spcBef>
            </a:pPr>
            <a:r>
              <a:rPr lang="en-US" sz="2100">
                <a:solidFill>
                  <a:srgbClr val="363636"/>
                </a:solidFill>
                <a:latin typeface="Gill Sans" pitchFamily="-1" charset="0"/>
                <a:ea typeface="Gill Sans" pitchFamily="-1" charset="0"/>
                <a:cs typeface="Gill Sans" pitchFamily="-1" charset="0"/>
                <a:sym typeface="Gill Sans" pitchFamily="-1" charset="0"/>
              </a:rPr>
              <a:t>Meccanismi</a:t>
            </a:r>
          </a:p>
          <a:p>
            <a:pPr>
              <a:lnSpc>
                <a:spcPct val="40000"/>
              </a:lnSpc>
              <a:spcBef>
                <a:spcPts val="1688"/>
              </a:spcBef>
            </a:pPr>
            <a:r>
              <a:rPr lang="en-US" sz="2100">
                <a:solidFill>
                  <a:srgbClr val="363636"/>
                </a:solidFill>
                <a:latin typeface="Gill Sans" pitchFamily="-1" charset="0"/>
                <a:ea typeface="Gill Sans" pitchFamily="-1" charset="0"/>
                <a:cs typeface="Gill Sans" pitchFamily="-1" charset="0"/>
                <a:sym typeface="Gill Sans" pitchFamily="-1" charset="0"/>
              </a:rPr>
              <a:t>ectopici</a:t>
            </a:r>
          </a:p>
          <a:p>
            <a:pPr>
              <a:lnSpc>
                <a:spcPct val="40000"/>
              </a:lnSpc>
              <a:spcBef>
                <a:spcPts val="1688"/>
              </a:spcBef>
            </a:pPr>
            <a:endParaRPr lang="en-US" sz="1300">
              <a:solidFill>
                <a:srgbClr val="363636"/>
              </a:solidFill>
              <a:latin typeface="Gill Sans" pitchFamily="-1" charset="0"/>
              <a:ea typeface="Gill Sans" pitchFamily="-1" charset="0"/>
              <a:cs typeface="Gill Sans" pitchFamily="-1" charset="0"/>
              <a:sym typeface="Gill Sans" pitchFamily="-1" charset="0"/>
            </a:endParaRPr>
          </a:p>
          <a:p>
            <a:pPr>
              <a:lnSpc>
                <a:spcPct val="80000"/>
              </a:lnSpc>
              <a:spcBef>
                <a:spcPts val="1688"/>
              </a:spcBef>
              <a:buClr>
                <a:srgbClr val="363636"/>
              </a:buClr>
              <a:buSzPct val="125000"/>
              <a:buFont typeface="Gill Sans" pitchFamily="-1" charset="0"/>
              <a:buChar char="✴"/>
            </a:pPr>
            <a:r>
              <a:rPr lang="en-US" sz="1300">
                <a:solidFill>
                  <a:srgbClr val="363636"/>
                </a:solidFill>
                <a:latin typeface="Gill Sans" pitchFamily="-1" charset="0"/>
                <a:ea typeface="Gill Sans" pitchFamily="-1" charset="0"/>
                <a:cs typeface="Gill Sans" pitchFamily="-1" charset="0"/>
                <a:sym typeface="Gill Sans" pitchFamily="-1" charset="0"/>
              </a:rPr>
              <a:t>Farmaci ad azione sulla ipersensibilità ectopica (bloccanti i canali del sodio)</a:t>
            </a:r>
          </a:p>
          <a:p>
            <a:pPr>
              <a:lnSpc>
                <a:spcPct val="80000"/>
              </a:lnSpc>
              <a:spcBef>
                <a:spcPts val="1688"/>
              </a:spcBef>
              <a:buClr>
                <a:srgbClr val="363636"/>
              </a:buClr>
              <a:buSzPct val="125000"/>
              <a:buFont typeface="Gill Sans" pitchFamily="-1" charset="0"/>
              <a:buChar char="✴"/>
            </a:pPr>
            <a:r>
              <a:rPr lang="en-US" sz="1300">
                <a:solidFill>
                  <a:srgbClr val="363636"/>
                </a:solidFill>
                <a:latin typeface="Gill Sans" pitchFamily="-1" charset="0"/>
                <a:ea typeface="Gill Sans" pitchFamily="-1" charset="0"/>
                <a:cs typeface="Gill Sans" pitchFamily="-1" charset="0"/>
                <a:sym typeface="Gill Sans" pitchFamily="-1" charset="0"/>
              </a:rPr>
              <a:t>Blocchi anestetici/cortisonici</a:t>
            </a:r>
          </a:p>
          <a:p>
            <a:pPr>
              <a:lnSpc>
                <a:spcPct val="80000"/>
              </a:lnSpc>
              <a:spcBef>
                <a:spcPts val="1688"/>
              </a:spcBef>
              <a:buClr>
                <a:srgbClr val="363636"/>
              </a:buClr>
              <a:buSzPct val="125000"/>
              <a:buFont typeface="Gill Sans" pitchFamily="-1" charset="0"/>
              <a:buChar char="✴"/>
            </a:pPr>
            <a:r>
              <a:rPr lang="en-US" sz="1300">
                <a:solidFill>
                  <a:srgbClr val="363636"/>
                </a:solidFill>
                <a:latin typeface="Gill Sans" pitchFamily="-1" charset="0"/>
                <a:ea typeface="Gill Sans" pitchFamily="-1" charset="0"/>
                <a:cs typeface="Gill Sans" pitchFamily="-1" charset="0"/>
                <a:sym typeface="Gill Sans" pitchFamily="-1" charset="0"/>
              </a:rPr>
              <a:t>Termolesioni a radiofrequenza</a:t>
            </a:r>
          </a:p>
          <a:p>
            <a:pPr>
              <a:lnSpc>
                <a:spcPct val="80000"/>
              </a:lnSpc>
              <a:spcBef>
                <a:spcPts val="1688"/>
              </a:spcBef>
              <a:buClr>
                <a:srgbClr val="363636"/>
              </a:buClr>
              <a:buSzPct val="125000"/>
              <a:buFont typeface="Gill Sans" pitchFamily="-1" charset="0"/>
              <a:buChar char="✴"/>
            </a:pPr>
            <a:r>
              <a:rPr lang="en-US" sz="1300">
                <a:solidFill>
                  <a:srgbClr val="363636"/>
                </a:solidFill>
                <a:latin typeface="Gill Sans" pitchFamily="-1" charset="0"/>
                <a:ea typeface="Gill Sans" pitchFamily="-1" charset="0"/>
                <a:cs typeface="Gill Sans" pitchFamily="-1" charset="0"/>
                <a:sym typeface="Gill Sans" pitchFamily="-1" charset="0"/>
              </a:rPr>
              <a:t>Neurostimolazione</a:t>
            </a:r>
          </a:p>
        </p:txBody>
      </p:sp>
      <p:sp>
        <p:nvSpPr>
          <p:cNvPr id="83975" name="Rectangle 6"/>
          <p:cNvSpPr>
            <a:spLocks/>
          </p:cNvSpPr>
          <p:nvPr/>
        </p:nvSpPr>
        <p:spPr bwMode="auto">
          <a:xfrm>
            <a:off x="3152775" y="4054475"/>
            <a:ext cx="2803525" cy="2436813"/>
          </a:xfrm>
          <a:prstGeom prst="rect">
            <a:avLst/>
          </a:prstGeom>
          <a:noFill/>
          <a:ln w="381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lIns="71435" tIns="71435" rIns="71435" bIns="71435" anchor="ctr">
            <a:prstTxWarp prst="textNoShape">
              <a:avLst/>
            </a:prstTxWarp>
          </a:bodyPr>
          <a:lstStyle/>
          <a:p>
            <a:pPr>
              <a:lnSpc>
                <a:spcPct val="40000"/>
              </a:lnSpc>
              <a:spcBef>
                <a:spcPts val="1688"/>
              </a:spcBef>
            </a:pPr>
            <a:r>
              <a:rPr lang="en-US" sz="2100">
                <a:solidFill>
                  <a:srgbClr val="363636"/>
                </a:solidFill>
                <a:latin typeface="Gill Sans" pitchFamily="-1" charset="0"/>
                <a:ea typeface="Gill Sans" pitchFamily="-1" charset="0"/>
                <a:cs typeface="Gill Sans" pitchFamily="-1" charset="0"/>
                <a:sym typeface="Gill Sans" pitchFamily="-1" charset="0"/>
              </a:rPr>
              <a:t>Meccanismi</a:t>
            </a:r>
          </a:p>
          <a:p>
            <a:pPr>
              <a:lnSpc>
                <a:spcPct val="40000"/>
              </a:lnSpc>
              <a:spcBef>
                <a:spcPts val="1688"/>
              </a:spcBef>
            </a:pPr>
            <a:r>
              <a:rPr lang="en-US" sz="2100">
                <a:solidFill>
                  <a:srgbClr val="363636"/>
                </a:solidFill>
                <a:latin typeface="Gill Sans" pitchFamily="-1" charset="0"/>
                <a:ea typeface="Gill Sans" pitchFamily="-1" charset="0"/>
                <a:cs typeface="Gill Sans" pitchFamily="-1" charset="0"/>
                <a:sym typeface="Gill Sans" pitchFamily="-1" charset="0"/>
              </a:rPr>
              <a:t>spinali</a:t>
            </a:r>
          </a:p>
          <a:p>
            <a:pPr>
              <a:lnSpc>
                <a:spcPct val="40000"/>
              </a:lnSpc>
              <a:spcBef>
                <a:spcPts val="1688"/>
              </a:spcBef>
            </a:pPr>
            <a:endParaRPr lang="en-US" sz="1300">
              <a:solidFill>
                <a:srgbClr val="363636"/>
              </a:solidFill>
              <a:latin typeface="Gill Sans" pitchFamily="-1" charset="0"/>
              <a:ea typeface="Gill Sans" pitchFamily="-1" charset="0"/>
              <a:cs typeface="Gill Sans" pitchFamily="-1" charset="0"/>
              <a:sym typeface="Gill Sans" pitchFamily="-1" charset="0"/>
            </a:endParaRPr>
          </a:p>
          <a:p>
            <a:pPr>
              <a:lnSpc>
                <a:spcPct val="80000"/>
              </a:lnSpc>
              <a:spcBef>
                <a:spcPts val="1688"/>
              </a:spcBef>
              <a:buClr>
                <a:srgbClr val="363636"/>
              </a:buClr>
              <a:buSzPct val="125000"/>
              <a:buFont typeface="Gill Sans" pitchFamily="-1" charset="0"/>
              <a:buChar char="✴"/>
            </a:pPr>
            <a:r>
              <a:rPr lang="en-US" sz="1300">
                <a:solidFill>
                  <a:srgbClr val="363636"/>
                </a:solidFill>
                <a:latin typeface="Gill Sans" pitchFamily="-1" charset="0"/>
                <a:ea typeface="Gill Sans" pitchFamily="-1" charset="0"/>
                <a:cs typeface="Gill Sans" pitchFamily="-1" charset="0"/>
                <a:sym typeface="Gill Sans" pitchFamily="-1" charset="0"/>
              </a:rPr>
              <a:t>Farmaci modulanti la trasmissione sinaptica (oppiodi)</a:t>
            </a:r>
          </a:p>
          <a:p>
            <a:pPr>
              <a:lnSpc>
                <a:spcPct val="80000"/>
              </a:lnSpc>
              <a:spcBef>
                <a:spcPts val="1688"/>
              </a:spcBef>
              <a:buClr>
                <a:srgbClr val="363636"/>
              </a:buClr>
              <a:buSzPct val="125000"/>
              <a:buFont typeface="Gill Sans" pitchFamily="-1" charset="0"/>
              <a:buChar char="✴"/>
            </a:pPr>
            <a:r>
              <a:rPr lang="en-US" sz="1300">
                <a:solidFill>
                  <a:srgbClr val="363636"/>
                </a:solidFill>
                <a:latin typeface="Gill Sans" pitchFamily="-1" charset="0"/>
                <a:ea typeface="Gill Sans" pitchFamily="-1" charset="0"/>
                <a:cs typeface="Gill Sans" pitchFamily="-1" charset="0"/>
                <a:sym typeface="Gill Sans" pitchFamily="-1" charset="0"/>
              </a:rPr>
              <a:t>Farmaci che riducono l’ipersensibilità spinale</a:t>
            </a:r>
          </a:p>
          <a:p>
            <a:pPr>
              <a:lnSpc>
                <a:spcPct val="80000"/>
              </a:lnSpc>
              <a:spcBef>
                <a:spcPts val="1688"/>
              </a:spcBef>
              <a:buClr>
                <a:srgbClr val="363636"/>
              </a:buClr>
              <a:buSzPct val="125000"/>
              <a:buFont typeface="Gill Sans" pitchFamily="-1" charset="0"/>
              <a:buChar char="✴"/>
            </a:pPr>
            <a:r>
              <a:rPr lang="en-US" sz="1300">
                <a:solidFill>
                  <a:srgbClr val="363636"/>
                </a:solidFill>
                <a:latin typeface="Gill Sans" pitchFamily="-1" charset="0"/>
                <a:ea typeface="Gill Sans" pitchFamily="-1" charset="0"/>
                <a:cs typeface="Gill Sans" pitchFamily="-1" charset="0"/>
                <a:sym typeface="Gill Sans" pitchFamily="-1" charset="0"/>
              </a:rPr>
              <a:t>Neurostimolazione</a:t>
            </a:r>
          </a:p>
        </p:txBody>
      </p:sp>
      <p:sp>
        <p:nvSpPr>
          <p:cNvPr id="83976" name="Line 7"/>
          <p:cNvSpPr>
            <a:spLocks noChangeShapeType="1"/>
          </p:cNvSpPr>
          <p:nvPr/>
        </p:nvSpPr>
        <p:spPr bwMode="auto">
          <a:xfrm rot="10800000" flipH="1">
            <a:off x="3073400" y="2652713"/>
            <a:ext cx="906463" cy="800100"/>
          </a:xfrm>
          <a:prstGeom prst="line">
            <a:avLst/>
          </a:prstGeom>
          <a:noFill/>
          <a:ln w="63500">
            <a:solidFill>
              <a:schemeClr val="tx1"/>
            </a:solidFill>
            <a:miter lim="800000"/>
            <a:headEnd type="stealth" w="med" len="med"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83977" name="Line 8"/>
          <p:cNvSpPr>
            <a:spLocks noChangeShapeType="1"/>
          </p:cNvSpPr>
          <p:nvPr/>
        </p:nvSpPr>
        <p:spPr bwMode="auto">
          <a:xfrm rot="10800000" flipH="1">
            <a:off x="4470400" y="2938463"/>
            <a:ext cx="0" cy="981075"/>
          </a:xfrm>
          <a:prstGeom prst="line">
            <a:avLst/>
          </a:prstGeom>
          <a:noFill/>
          <a:ln w="63500">
            <a:solidFill>
              <a:schemeClr val="tx1"/>
            </a:solidFill>
            <a:miter lim="800000"/>
            <a:headEnd type="stealth" w="med" len="med"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83978" name="Line 9"/>
          <p:cNvSpPr>
            <a:spLocks noChangeShapeType="1"/>
          </p:cNvSpPr>
          <p:nvPr/>
        </p:nvSpPr>
        <p:spPr bwMode="auto">
          <a:xfrm rot="10800000">
            <a:off x="4932363" y="2736850"/>
            <a:ext cx="915987" cy="631825"/>
          </a:xfrm>
          <a:prstGeom prst="line">
            <a:avLst/>
          </a:prstGeom>
          <a:noFill/>
          <a:ln w="63500">
            <a:solidFill>
              <a:schemeClr val="tx1"/>
            </a:solidFill>
            <a:miter lim="800000"/>
            <a:headEnd type="stealth" w="med" len="med"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it-IT"/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304800"/>
            <a:ext cx="4940300" cy="2717800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2971800"/>
            <a:ext cx="4965700" cy="1816100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0" y="2438400"/>
            <a:ext cx="4991100" cy="38735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7100" y="914400"/>
            <a:ext cx="3136900" cy="3302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Medication trials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9117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/>
              <a:t>TCA’s and sodium channel blockers are currently considered the drug treatments of choice for neuropathic pain, but a 2004 study of 39 patients demonstrated no benefit of TCA’s over placebo in PLP after 6 weeks. (Robinson et al 2004)</a:t>
            </a:r>
          </a:p>
          <a:p>
            <a:pPr eaLnBrk="1" hangingPunct="1">
              <a:lnSpc>
                <a:spcPct val="90000"/>
              </a:lnSpc>
            </a:pPr>
            <a:r>
              <a:rPr lang="en-US" sz="2400"/>
              <a:t>One study showed that mexiletine produced pain relief in 18 of 31 patients with PLP. (Davis 1993) </a:t>
            </a:r>
          </a:p>
          <a:p>
            <a:pPr eaLnBrk="1" hangingPunct="1">
              <a:lnSpc>
                <a:spcPct val="90000"/>
              </a:lnSpc>
            </a:pPr>
            <a:r>
              <a:rPr lang="en-US" sz="2400"/>
              <a:t>Opioids (MST) produced pain relief in 42% of patients and showed evidence of reduced cortical reorganization in 12 patients with PLP. (Huse E 2001)</a:t>
            </a:r>
          </a:p>
          <a:p>
            <a:pPr eaLnBrk="1" hangingPunct="1">
              <a:lnSpc>
                <a:spcPct val="90000"/>
              </a:lnSpc>
            </a:pPr>
            <a:r>
              <a:rPr lang="en-US" sz="2400"/>
              <a:t>There have been mixed results in studies using memantine to treat chronic pain, but it may be successful in treating PLP if initiated in early post-amputation period. (Hackworth, et al 2008)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Adjuvant therapies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/>
              <a:t>TENS has reduced PLP in multiple placebo controlled trials.</a:t>
            </a:r>
          </a:p>
          <a:p>
            <a:pPr eaLnBrk="1" hangingPunct="1"/>
            <a:r>
              <a:rPr lang="en-US" sz="2800"/>
              <a:t>Mirror box therapy: persons with amputated limb use either a mirror or mirror box to reflect an image of the intact limb. It is hypothesized that this works by preventing cortical restructuring. </a:t>
            </a:r>
          </a:p>
          <a:p>
            <a:pPr eaLnBrk="1" hangingPunct="1"/>
            <a:r>
              <a:rPr lang="en-US" sz="2800"/>
              <a:t>One RCT of 22 patients showed 100% of patients with MBT showed decreased pain after 4 weeks. (Chan BL 2007) </a:t>
            </a:r>
          </a:p>
          <a:p>
            <a:pPr eaLnBrk="1" hangingPunct="1"/>
            <a:endParaRPr 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Mirror box therapy</a:t>
            </a:r>
          </a:p>
        </p:txBody>
      </p:sp>
      <p:pic>
        <p:nvPicPr>
          <p:cNvPr id="17411" name="Picture 6" descr="mirrorBox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09800" y="1676400"/>
            <a:ext cx="4600575" cy="36210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6238" y="1462088"/>
            <a:ext cx="4443412" cy="52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1143000" y="273050"/>
            <a:ext cx="8001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sz="3600" dirty="0" err="1">
                <a:latin typeface="Calibri" charset="0"/>
                <a:ea typeface="ＭＳ Ｐゴシック" charset="-128"/>
                <a:cs typeface="ＭＳ Ｐゴシック" charset="-128"/>
              </a:rPr>
              <a:t>Neuromodulazione</a:t>
            </a:r>
            <a:r>
              <a:rPr lang="en-US" sz="3600" dirty="0">
                <a:latin typeface="Calibri" charset="0"/>
                <a:ea typeface="ＭＳ Ｐゴシック" charset="-128"/>
                <a:cs typeface="ＭＳ Ｐゴシック" charset="-128"/>
              </a:rPr>
              <a:t> </a:t>
            </a:r>
            <a:r>
              <a:rPr lang="en-US" sz="3600" dirty="0" err="1">
                <a:latin typeface="Calibri" charset="0"/>
                <a:ea typeface="ＭＳ Ｐゴシック" charset="-128"/>
                <a:cs typeface="ＭＳ Ｐゴシック" charset="-128"/>
              </a:rPr>
              <a:t>chimica</a:t>
            </a:r>
            <a:r>
              <a:rPr lang="en-US" sz="3600" dirty="0">
                <a:latin typeface="Calibri" charset="0"/>
                <a:ea typeface="ＭＳ Ｐゴシック" charset="-128"/>
                <a:cs typeface="ＭＳ Ｐゴシック" charset="-128"/>
              </a:rPr>
              <a:t> </a:t>
            </a:r>
            <a:r>
              <a:rPr lang="en-US" sz="3600" dirty="0" err="1">
                <a:latin typeface="Calibri" charset="0"/>
                <a:ea typeface="ＭＳ Ｐゴシック" charset="-128"/>
                <a:cs typeface="ＭＳ Ｐゴシック" charset="-128"/>
              </a:rPr>
              <a:t>spinale</a:t>
            </a:r>
            <a:endParaRPr lang="en-US" sz="3600" dirty="0">
              <a:latin typeface="Calibri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533400" y="2895600"/>
            <a:ext cx="2133600" cy="15700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POMPA 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PERSISTALTICA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TOTALMENTE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IMPIANTABILE</a:t>
            </a:r>
          </a:p>
        </p:txBody>
      </p:sp>
      <p:sp>
        <p:nvSpPr>
          <p:cNvPr id="84997" name="Line 5"/>
          <p:cNvSpPr>
            <a:spLocks noChangeShapeType="1"/>
          </p:cNvSpPr>
          <p:nvPr/>
        </p:nvSpPr>
        <p:spPr bwMode="auto">
          <a:xfrm>
            <a:off x="2895600" y="4257675"/>
            <a:ext cx="1216025" cy="454025"/>
          </a:xfrm>
          <a:prstGeom prst="line">
            <a:avLst/>
          </a:prstGeom>
          <a:noFill/>
          <a:ln w="25400">
            <a:solidFill>
              <a:srgbClr val="99FF33"/>
            </a:solidFill>
            <a:round/>
            <a:headEnd type="none" w="sm" len="sm"/>
            <a:tailEnd type="stealth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6459538" y="3203575"/>
            <a:ext cx="2070100" cy="7080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2075" tIns="46038" rIns="92075" bIns="46038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CATETERE</a:t>
            </a:r>
          </a:p>
          <a:p>
            <a:pPr>
              <a:defRPr/>
            </a:pPr>
            <a:r>
              <a:rPr lang="en-US" sz="2000" b="1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SUBARACNOIDEO</a:t>
            </a:r>
          </a:p>
        </p:txBody>
      </p:sp>
      <p:sp>
        <p:nvSpPr>
          <p:cNvPr id="84999" name="Line 7"/>
          <p:cNvSpPr>
            <a:spLocks noChangeShapeType="1"/>
          </p:cNvSpPr>
          <p:nvPr/>
        </p:nvSpPr>
        <p:spPr bwMode="auto">
          <a:xfrm flipH="1">
            <a:off x="5643563" y="3571875"/>
            <a:ext cx="682625" cy="454025"/>
          </a:xfrm>
          <a:prstGeom prst="line">
            <a:avLst/>
          </a:prstGeom>
          <a:noFill/>
          <a:ln w="12700">
            <a:solidFill>
              <a:srgbClr val="99FF33"/>
            </a:solidFill>
            <a:round/>
            <a:headEnd type="none" w="sm" len="sm"/>
            <a:tailEnd type="stealth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1219200"/>
            <a:ext cx="38862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143000" y="273050"/>
            <a:ext cx="8001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sz="3600">
                <a:latin typeface="Calibri" charset="0"/>
                <a:ea typeface="ＭＳ Ｐゴシック" charset="-128"/>
                <a:cs typeface="ＭＳ Ｐゴシック" charset="-128"/>
              </a:rPr>
              <a:t>Neuromodulazione elettrica spinale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85800" y="3200400"/>
            <a:ext cx="1600200" cy="461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Pacemaker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867400" y="3200400"/>
            <a:ext cx="2332038" cy="4000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2075" tIns="46038" rIns="92075" bIns="46038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sz="2000" b="1" dirty="0" err="1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Elettrodo</a:t>
            </a:r>
            <a:r>
              <a:rPr lang="en-US" sz="2000" b="1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peridurale</a:t>
            </a:r>
            <a:endParaRPr lang="en-US" sz="2000" b="1" dirty="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87046" name="Line 5"/>
          <p:cNvSpPr>
            <a:spLocks noChangeShapeType="1"/>
          </p:cNvSpPr>
          <p:nvPr/>
        </p:nvSpPr>
        <p:spPr bwMode="auto">
          <a:xfrm>
            <a:off x="1600200" y="3810000"/>
            <a:ext cx="1216025" cy="454025"/>
          </a:xfrm>
          <a:prstGeom prst="line">
            <a:avLst/>
          </a:prstGeom>
          <a:noFill/>
          <a:ln w="25400">
            <a:solidFill>
              <a:srgbClr val="99FF33"/>
            </a:solidFill>
            <a:round/>
            <a:headEnd type="none" w="sm" len="sm"/>
            <a:tailEnd type="stealth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87047" name="Line 7"/>
          <p:cNvSpPr>
            <a:spLocks noChangeShapeType="1"/>
          </p:cNvSpPr>
          <p:nvPr/>
        </p:nvSpPr>
        <p:spPr bwMode="auto">
          <a:xfrm flipH="1">
            <a:off x="5105400" y="3657600"/>
            <a:ext cx="682625" cy="454025"/>
          </a:xfrm>
          <a:prstGeom prst="line">
            <a:avLst/>
          </a:prstGeom>
          <a:noFill/>
          <a:ln w="12700">
            <a:solidFill>
              <a:srgbClr val="99FF33"/>
            </a:solidFill>
            <a:round/>
            <a:headEnd type="none" w="sm" len="sm"/>
            <a:tailEnd type="stealth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EA2E7B3D-219B-9948-AC7D-5CBF7384DD08}" type="slidenum">
              <a:rPr lang="en-US" smtClean="0">
                <a:latin typeface="Times" charset="0"/>
                <a:ea typeface="Times" charset="0"/>
                <a:cs typeface="Times" charset="0"/>
                <a:sym typeface="Times" charset="0"/>
              </a:rPr>
              <a:pPr algn="l">
                <a:defRPr/>
              </a:pPr>
              <a:t>49</a:t>
            </a:fld>
            <a:endParaRPr lang="en-US" smtClean="0">
              <a:latin typeface="Times" charset="0"/>
              <a:ea typeface="Times" charset="0"/>
              <a:cs typeface="Times" charset="0"/>
              <a:sym typeface="Times" charset="0"/>
            </a:endParaRPr>
          </a:p>
        </p:txBody>
      </p:sp>
      <p:pic>
        <p:nvPicPr>
          <p:cNvPr id="8806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463" y="561975"/>
            <a:ext cx="3632200" cy="272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8806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8225" y="3562350"/>
            <a:ext cx="3095625" cy="23225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88069" name="Rectangle 3"/>
          <p:cNvSpPr>
            <a:spLocks/>
          </p:cNvSpPr>
          <p:nvPr/>
        </p:nvSpPr>
        <p:spPr bwMode="auto">
          <a:xfrm>
            <a:off x="4808538" y="1187450"/>
            <a:ext cx="2759075" cy="5540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r>
              <a:rPr lang="en-US">
                <a:ea typeface="Times" pitchFamily="-1" charset="0"/>
                <a:cs typeface="Times" pitchFamily="-1" charset="0"/>
              </a:rPr>
              <a:t>Peripheral nerve</a:t>
            </a:r>
          </a:p>
          <a:p>
            <a:r>
              <a:rPr lang="en-US">
                <a:ea typeface="Times" pitchFamily="-1" charset="0"/>
                <a:cs typeface="Times" pitchFamily="-1" charset="0"/>
              </a:rPr>
              <a:t> stimulation : median nerve</a:t>
            </a:r>
          </a:p>
        </p:txBody>
      </p:sp>
      <p:sp>
        <p:nvSpPr>
          <p:cNvPr id="88070" name="CasellaDiTesto 5"/>
          <p:cNvSpPr txBox="1">
            <a:spLocks noChangeArrowheads="1"/>
          </p:cNvSpPr>
          <p:nvPr/>
        </p:nvSpPr>
        <p:spPr bwMode="auto">
          <a:xfrm>
            <a:off x="1219200" y="4408488"/>
            <a:ext cx="330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GB"/>
              <a:t>Dynamic Mechanical Allodynia in and out of the scar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2" name="Object 2"/>
          <p:cNvGraphicFramePr>
            <a:graphicFrameLocks noChangeAspect="1"/>
          </p:cNvGraphicFramePr>
          <p:nvPr/>
        </p:nvGraphicFramePr>
        <p:xfrm>
          <a:off x="1447800" y="304800"/>
          <a:ext cx="7467600" cy="5761038"/>
        </p:xfrm>
        <a:graphic>
          <a:graphicData uri="http://schemas.openxmlformats.org/presentationml/2006/ole">
            <p:oleObj spid="_x0000_s29698" name="Immagine bitmap" r:id="rId4" imgW="5505088" imgH="4295619" progId="">
              <p:embed/>
            </p:oleObj>
          </a:graphicData>
        </a:graphic>
      </p:graphicFrame>
      <p:sp>
        <p:nvSpPr>
          <p:cNvPr id="122883" name="CasellaDiTesto 2"/>
          <p:cNvSpPr txBox="1">
            <a:spLocks noChangeArrowheads="1"/>
          </p:cNvSpPr>
          <p:nvPr/>
        </p:nvSpPr>
        <p:spPr bwMode="auto">
          <a:xfrm>
            <a:off x="7232650" y="6324600"/>
            <a:ext cx="1301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it-IT"/>
              <a:t>Buonocore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4" descr="ScannedImage-2"/>
          <p:cNvPicPr>
            <a:picLocks noChangeAspect="1" noChangeArrowheads="1"/>
          </p:cNvPicPr>
          <p:nvPr/>
        </p:nvPicPr>
        <p:blipFill>
          <a:blip r:embed="rId2"/>
          <a:srcRect t="39491"/>
          <a:stretch>
            <a:fillRect/>
          </a:stretch>
        </p:blipFill>
        <p:spPr bwMode="auto">
          <a:xfrm>
            <a:off x="827088" y="1576388"/>
            <a:ext cx="6913562" cy="520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1" name="Picture 5" descr="ago thouy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259" r="48639" b="52177"/>
          <a:stretch>
            <a:fillRect/>
          </a:stretch>
        </p:blipFill>
        <p:spPr bwMode="auto">
          <a:xfrm rot="4781358">
            <a:off x="3440906" y="618332"/>
            <a:ext cx="1871663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2" name="Picture 6" descr="lead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474" r="34636" b="42281"/>
          <a:stretch>
            <a:fillRect/>
          </a:stretch>
        </p:blipFill>
        <p:spPr bwMode="auto">
          <a:xfrm rot="-6515861">
            <a:off x="2163763" y="2049463"/>
            <a:ext cx="2214562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/>
          <p:nvPr/>
        </p:nvSpPr>
        <p:spPr>
          <a:xfrm>
            <a:off x="5511800" y="903288"/>
            <a:ext cx="3098800" cy="4921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it-IT" sz="260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LEAD INTRODUCTION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952" y="2362200"/>
            <a:ext cx="7314184" cy="3505200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2400" y="304800"/>
            <a:ext cx="3911600" cy="1793548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733800" y="3429000"/>
            <a:ext cx="51816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err="1" smtClean="0"/>
              <a:t>It</a:t>
            </a:r>
            <a:r>
              <a:rPr lang="it-IT" dirty="0" smtClean="0"/>
              <a:t> </a:t>
            </a:r>
            <a:r>
              <a:rPr lang="it-IT" dirty="0" err="1" smtClean="0"/>
              <a:t>has</a:t>
            </a:r>
            <a:r>
              <a:rPr lang="it-IT" dirty="0" smtClean="0"/>
              <a:t> </a:t>
            </a:r>
            <a:r>
              <a:rPr lang="it-IT" dirty="0" err="1" smtClean="0"/>
              <a:t>been</a:t>
            </a:r>
            <a:r>
              <a:rPr lang="it-IT" dirty="0" smtClean="0"/>
              <a:t> </a:t>
            </a:r>
            <a:r>
              <a:rPr lang="it-IT" dirty="0" err="1" smtClean="0"/>
              <a:t>shown</a:t>
            </a:r>
            <a:r>
              <a:rPr lang="it-IT" dirty="0" smtClean="0"/>
              <a:t> </a:t>
            </a:r>
            <a:r>
              <a:rPr lang="it-IT" dirty="0" err="1" smtClean="0"/>
              <a:t>that</a:t>
            </a:r>
            <a:r>
              <a:rPr lang="it-IT" dirty="0" smtClean="0"/>
              <a:t> </a:t>
            </a:r>
            <a:r>
              <a:rPr lang="it-IT" dirty="0" err="1" smtClean="0"/>
              <a:t>BoNT-A</a:t>
            </a:r>
            <a:r>
              <a:rPr lang="it-IT" dirty="0" smtClean="0"/>
              <a:t> treatment</a:t>
            </a:r>
          </a:p>
          <a:p>
            <a:r>
              <a:rPr lang="it-IT" dirty="0" smtClean="0"/>
              <a:t>can reduce </a:t>
            </a:r>
            <a:r>
              <a:rPr lang="it-IT" dirty="0" err="1" smtClean="0"/>
              <a:t>peripheral</a:t>
            </a:r>
            <a:r>
              <a:rPr lang="it-IT" dirty="0" smtClean="0"/>
              <a:t> </a:t>
            </a:r>
            <a:r>
              <a:rPr lang="it-IT" dirty="0" err="1" smtClean="0"/>
              <a:t>sensitization</a:t>
            </a:r>
            <a:r>
              <a:rPr lang="it-IT" dirty="0" smtClean="0"/>
              <a:t> </a:t>
            </a:r>
            <a:r>
              <a:rPr lang="it-IT" dirty="0" err="1" smtClean="0"/>
              <a:t>by</a:t>
            </a:r>
            <a:r>
              <a:rPr lang="it-IT" dirty="0" smtClean="0"/>
              <a:t> </a:t>
            </a:r>
            <a:r>
              <a:rPr lang="it-IT" dirty="0" err="1" smtClean="0"/>
              <a:t>inhibiting</a:t>
            </a:r>
            <a:endParaRPr lang="it-IT" dirty="0" smtClean="0"/>
          </a:p>
          <a:p>
            <a:r>
              <a:rPr lang="it-IT" dirty="0" smtClean="0"/>
              <a:t>the </a:t>
            </a:r>
            <a:r>
              <a:rPr lang="it-IT" dirty="0" err="1" smtClean="0"/>
              <a:t>release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</a:t>
            </a:r>
            <a:r>
              <a:rPr lang="it-IT" dirty="0" err="1" smtClean="0"/>
              <a:t>several</a:t>
            </a:r>
            <a:r>
              <a:rPr lang="it-IT" dirty="0" smtClean="0"/>
              <a:t> </a:t>
            </a:r>
            <a:r>
              <a:rPr lang="it-IT" dirty="0" err="1" smtClean="0"/>
              <a:t>neuronal</a:t>
            </a:r>
            <a:r>
              <a:rPr lang="it-IT" dirty="0" smtClean="0"/>
              <a:t> </a:t>
            </a:r>
            <a:r>
              <a:rPr lang="it-IT" dirty="0" err="1" smtClean="0"/>
              <a:t>signaling</a:t>
            </a:r>
            <a:r>
              <a:rPr lang="it-IT" dirty="0" smtClean="0"/>
              <a:t> </a:t>
            </a:r>
            <a:r>
              <a:rPr lang="it-IT" dirty="0" err="1" smtClean="0"/>
              <a:t>markers</a:t>
            </a:r>
            <a:endParaRPr lang="it-IT" dirty="0" smtClean="0"/>
          </a:p>
          <a:p>
            <a:r>
              <a:rPr lang="it-IT" dirty="0" err="1" smtClean="0"/>
              <a:t>including</a:t>
            </a:r>
            <a:r>
              <a:rPr lang="it-IT" dirty="0" smtClean="0"/>
              <a:t> </a:t>
            </a:r>
            <a:r>
              <a:rPr lang="it-IT" dirty="0" err="1" smtClean="0"/>
              <a:t>substance</a:t>
            </a:r>
            <a:r>
              <a:rPr lang="it-IT" dirty="0" smtClean="0"/>
              <a:t> </a:t>
            </a:r>
            <a:r>
              <a:rPr lang="it-IT" dirty="0" err="1" smtClean="0"/>
              <a:t>P</a:t>
            </a:r>
            <a:r>
              <a:rPr lang="it-IT" dirty="0" smtClean="0"/>
              <a:t>, </a:t>
            </a:r>
            <a:r>
              <a:rPr lang="it-IT" dirty="0" err="1" smtClean="0"/>
              <a:t>glutamate</a:t>
            </a:r>
            <a:r>
              <a:rPr lang="it-IT" dirty="0" smtClean="0"/>
              <a:t>, </a:t>
            </a:r>
            <a:r>
              <a:rPr lang="it-IT" dirty="0" err="1" smtClean="0"/>
              <a:t>calcitonin</a:t>
            </a:r>
            <a:endParaRPr lang="it-IT" dirty="0" smtClean="0"/>
          </a:p>
          <a:p>
            <a:r>
              <a:rPr lang="it-IT" dirty="0" err="1" smtClean="0"/>
              <a:t>gene-related</a:t>
            </a:r>
            <a:r>
              <a:rPr lang="it-IT" dirty="0" smtClean="0"/>
              <a:t> peptide (CGRP) in </a:t>
            </a:r>
            <a:r>
              <a:rPr lang="it-IT" dirty="0" err="1" smtClean="0"/>
              <a:t>autonomic</a:t>
            </a:r>
            <a:endParaRPr lang="it-IT" dirty="0" smtClean="0"/>
          </a:p>
          <a:p>
            <a:r>
              <a:rPr lang="it-IT" dirty="0" err="1" smtClean="0"/>
              <a:t>vascular</a:t>
            </a:r>
            <a:r>
              <a:rPr lang="it-IT" dirty="0" smtClean="0"/>
              <a:t> </a:t>
            </a:r>
            <a:r>
              <a:rPr lang="it-IT" dirty="0" err="1" smtClean="0"/>
              <a:t>nerve</a:t>
            </a:r>
            <a:r>
              <a:rPr lang="it-IT" dirty="0" smtClean="0"/>
              <a:t> </a:t>
            </a:r>
            <a:r>
              <a:rPr lang="it-IT" dirty="0" err="1" smtClean="0"/>
              <a:t>terminals</a:t>
            </a:r>
            <a:r>
              <a:rPr lang="it-IT" dirty="0" smtClean="0"/>
              <a:t>, and </a:t>
            </a:r>
            <a:r>
              <a:rPr lang="it-IT" dirty="0" err="1" smtClean="0"/>
              <a:t>reducing</a:t>
            </a:r>
            <a:r>
              <a:rPr lang="it-IT" dirty="0" smtClean="0"/>
              <a:t> </a:t>
            </a:r>
            <a:r>
              <a:rPr lang="it-IT" dirty="0" err="1" smtClean="0"/>
              <a:t>cfos</a:t>
            </a:r>
            <a:endParaRPr lang="it-IT" dirty="0" smtClean="0"/>
          </a:p>
          <a:p>
            <a:r>
              <a:rPr lang="it-IT" dirty="0" smtClean="0"/>
              <a:t>gene </a:t>
            </a:r>
            <a:r>
              <a:rPr lang="it-IT" dirty="0" err="1" smtClean="0"/>
              <a:t>expression</a:t>
            </a:r>
            <a:r>
              <a:rPr lang="it-IT" dirty="0" smtClean="0"/>
              <a:t>. </a:t>
            </a:r>
            <a:r>
              <a:rPr lang="it-IT" dirty="0" err="1" smtClean="0"/>
              <a:t>Direct</a:t>
            </a:r>
            <a:r>
              <a:rPr lang="it-IT" dirty="0" smtClean="0"/>
              <a:t> </a:t>
            </a:r>
            <a:r>
              <a:rPr lang="it-IT" dirty="0" err="1" smtClean="0"/>
              <a:t>action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</a:t>
            </a:r>
            <a:r>
              <a:rPr lang="it-IT" dirty="0" err="1" smtClean="0"/>
              <a:t>BoNT-A</a:t>
            </a:r>
            <a:r>
              <a:rPr lang="it-IT" dirty="0" smtClean="0"/>
              <a:t> on</a:t>
            </a:r>
          </a:p>
          <a:p>
            <a:r>
              <a:rPr lang="it-IT" dirty="0" err="1" smtClean="0"/>
              <a:t>sensory</a:t>
            </a:r>
            <a:r>
              <a:rPr lang="it-IT" dirty="0" smtClean="0"/>
              <a:t> </a:t>
            </a:r>
            <a:r>
              <a:rPr lang="it-IT" dirty="0" err="1" smtClean="0"/>
              <a:t>neurons</a:t>
            </a:r>
            <a:r>
              <a:rPr lang="it-IT" dirty="0" smtClean="0"/>
              <a:t> </a:t>
            </a:r>
            <a:r>
              <a:rPr lang="it-IT" i="1" dirty="0" smtClean="0"/>
              <a:t>in vivo </a:t>
            </a:r>
            <a:r>
              <a:rPr lang="it-IT" i="1" dirty="0" err="1" smtClean="0"/>
              <a:t>inhibiting</a:t>
            </a:r>
            <a:r>
              <a:rPr lang="it-IT" i="1" dirty="0" smtClean="0"/>
              <a:t> the </a:t>
            </a:r>
            <a:r>
              <a:rPr lang="it-IT" i="1" dirty="0" err="1" smtClean="0"/>
              <a:t>release</a:t>
            </a:r>
            <a:r>
              <a:rPr lang="it-IT" i="1" dirty="0" smtClean="0"/>
              <a:t> </a:t>
            </a:r>
            <a:r>
              <a:rPr lang="it-IT" i="1" dirty="0" err="1" smtClean="0"/>
              <a:t>not</a:t>
            </a:r>
            <a:endParaRPr lang="it-IT" i="1" dirty="0" smtClean="0"/>
          </a:p>
          <a:p>
            <a:r>
              <a:rPr lang="it-IT" dirty="0" err="1" smtClean="0"/>
              <a:t>only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</a:t>
            </a:r>
            <a:r>
              <a:rPr lang="it-IT" dirty="0" err="1" smtClean="0"/>
              <a:t>glutamate</a:t>
            </a:r>
            <a:r>
              <a:rPr lang="it-IT" dirty="0" smtClean="0"/>
              <a:t> </a:t>
            </a:r>
            <a:r>
              <a:rPr lang="it-IT" dirty="0" err="1" smtClean="0"/>
              <a:t>but</a:t>
            </a:r>
            <a:r>
              <a:rPr lang="it-IT" dirty="0" smtClean="0"/>
              <a:t> </a:t>
            </a:r>
            <a:r>
              <a:rPr lang="it-IT" dirty="0" err="1" smtClean="0"/>
              <a:t>also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</a:t>
            </a:r>
            <a:r>
              <a:rPr lang="it-IT" dirty="0" err="1" smtClean="0"/>
              <a:t>substance</a:t>
            </a:r>
            <a:r>
              <a:rPr lang="it-IT" dirty="0" smtClean="0"/>
              <a:t> </a:t>
            </a:r>
            <a:r>
              <a:rPr lang="it-IT" dirty="0" err="1" smtClean="0"/>
              <a:t>P</a:t>
            </a:r>
            <a:r>
              <a:rPr lang="it-IT" dirty="0" smtClean="0"/>
              <a:t> and</a:t>
            </a:r>
          </a:p>
          <a:p>
            <a:r>
              <a:rPr lang="it-IT" dirty="0" smtClean="0"/>
              <a:t>CGRP </a:t>
            </a:r>
            <a:r>
              <a:rPr lang="it-IT" dirty="0" err="1" smtClean="0"/>
              <a:t>from</a:t>
            </a:r>
            <a:r>
              <a:rPr lang="it-IT" dirty="0" smtClean="0"/>
              <a:t> </a:t>
            </a:r>
            <a:r>
              <a:rPr lang="it-IT" dirty="0" err="1" smtClean="0"/>
              <a:t>peripheral</a:t>
            </a:r>
            <a:r>
              <a:rPr lang="it-IT" dirty="0" smtClean="0"/>
              <a:t> </a:t>
            </a:r>
            <a:r>
              <a:rPr lang="it-IT" dirty="0" err="1" smtClean="0"/>
              <a:t>terminals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</a:t>
            </a:r>
            <a:r>
              <a:rPr lang="it-IT" dirty="0" err="1" smtClean="0"/>
              <a:t>nociceptive</a:t>
            </a:r>
            <a:endParaRPr lang="it-IT" dirty="0" smtClean="0"/>
          </a:p>
          <a:p>
            <a:r>
              <a:rPr lang="it-IT" dirty="0" err="1" smtClean="0"/>
              <a:t>fibers</a:t>
            </a:r>
            <a:r>
              <a:rPr lang="it-IT" dirty="0" smtClean="0"/>
              <a:t> </a:t>
            </a:r>
            <a:r>
              <a:rPr lang="it-IT" dirty="0" err="1" smtClean="0"/>
              <a:t>was</a:t>
            </a:r>
            <a:r>
              <a:rPr lang="it-IT" dirty="0" smtClean="0"/>
              <a:t> </a:t>
            </a:r>
            <a:r>
              <a:rPr lang="it-IT" dirty="0" err="1" smtClean="0"/>
              <a:t>demonstrated</a:t>
            </a:r>
            <a:r>
              <a:rPr lang="it-IT" dirty="0" smtClean="0"/>
              <a:t> in a </a:t>
            </a:r>
            <a:r>
              <a:rPr lang="it-IT" dirty="0" err="1" smtClean="0"/>
              <a:t>previous</a:t>
            </a:r>
            <a:r>
              <a:rPr lang="it-IT" dirty="0" smtClean="0"/>
              <a:t> </a:t>
            </a:r>
            <a:r>
              <a:rPr lang="it-IT" dirty="0" err="1" smtClean="0"/>
              <a:t>study</a:t>
            </a:r>
            <a:r>
              <a:rPr lang="it-IT" dirty="0" smtClean="0"/>
              <a:t>.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304800"/>
            <a:ext cx="3810000" cy="827049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1000"/>
            <a:ext cx="5080000" cy="31623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762000" y="1562100"/>
          <a:ext cx="5227638" cy="4762500"/>
        </p:xfrm>
        <a:graphic>
          <a:graphicData uri="http://schemas.openxmlformats.org/presentationml/2006/ole">
            <p:oleObj spid="_x0000_s32770" name="Fotografia acquisita da scanner " r:id="rId4" imgW="8573697" imgH="9085714" progId="">
              <p:embed/>
            </p:oleObj>
          </a:graphicData>
        </a:graphic>
      </p:graphicFrame>
      <p:pic>
        <p:nvPicPr>
          <p:cNvPr id="124931" name="Picture 4" descr="DSC0020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10200" y="228600"/>
            <a:ext cx="3657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1633538" y="304800"/>
          <a:ext cx="5734050" cy="6096000"/>
        </p:xfrm>
        <a:graphic>
          <a:graphicData uri="http://schemas.openxmlformats.org/presentationml/2006/ole">
            <p:oleObj spid="_x0000_s36866" name="Immagine bitmap" r:id="rId4" imgW="4067743" imgH="4323810" progId="">
              <p:embed/>
            </p:oleObj>
          </a:graphicData>
        </a:graphic>
      </p:graphicFrame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81600" y="228600"/>
            <a:ext cx="3962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381000"/>
            <a:ext cx="5943600" cy="1371600"/>
          </a:xfrm>
        </p:spPr>
        <p:txBody>
          <a:bodyPr/>
          <a:lstStyle/>
          <a:p>
            <a:pPr eaLnBrk="1" hangingPunct="1"/>
            <a:r>
              <a:rPr lang="it-IT"/>
              <a:t>Central post stroke pain</a:t>
            </a:r>
          </a:p>
        </p:txBody>
      </p:sp>
      <p:pic>
        <p:nvPicPr>
          <p:cNvPr id="131075" name="Picture 3" descr="DSC00148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1143000" y="2347913"/>
            <a:ext cx="4038600" cy="3028950"/>
          </a:xfrm>
        </p:spPr>
      </p:pic>
      <p:pic>
        <p:nvPicPr>
          <p:cNvPr id="131076" name="Picture 4" descr="DSC00147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5105400" y="2347913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7200" y="609600"/>
            <a:ext cx="4014787" cy="540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2"/>
          <p:cNvSpPr txBox="1"/>
          <p:nvPr/>
        </p:nvSpPr>
        <p:spPr>
          <a:xfrm>
            <a:off x="381000" y="1066800"/>
            <a:ext cx="3810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200" b="1" dirty="0" smtClean="0"/>
              <a:t>Dolore in un’area di perdita delle sensibilità allo stimolo caldo e doloroso</a:t>
            </a:r>
            <a:endParaRPr lang="it-IT" sz="42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2575</TotalTime>
  <Words>1293</Words>
  <Application>Microsoft Macintosh PowerPoint</Application>
  <PresentationFormat>Presentazione su schermo (4:3)</PresentationFormat>
  <Paragraphs>186</Paragraphs>
  <Slides>52</Slides>
  <Notes>8</Notes>
  <HiddenSlides>0</HiddenSlides>
  <MMClips>0</MMClips>
  <ScaleCrop>false</ScaleCrop>
  <HeadingPairs>
    <vt:vector size="6" baseType="variant">
      <vt:variant>
        <vt:lpstr>Modello struttura</vt:lpstr>
      </vt:variant>
      <vt:variant>
        <vt:i4>1</vt:i4>
      </vt:variant>
      <vt:variant>
        <vt:lpstr>Server OLE incorporati</vt:lpstr>
      </vt:variant>
      <vt:variant>
        <vt:i4>3</vt:i4>
      </vt:variant>
      <vt:variant>
        <vt:lpstr>Titoli diapositive</vt:lpstr>
      </vt:variant>
      <vt:variant>
        <vt:i4>52</vt:i4>
      </vt:variant>
    </vt:vector>
  </HeadingPairs>
  <TitlesOfParts>
    <vt:vector size="56" baseType="lpstr">
      <vt:lpstr>Tema di Office</vt:lpstr>
      <vt:lpstr>Immagine bitmap</vt:lpstr>
      <vt:lpstr>Fotografia acquisita da scanner </vt:lpstr>
      <vt:lpstr>Fotografia di Photo Editor </vt:lpstr>
      <vt:lpstr>Il problema del dolore nell’amputato</vt:lpstr>
      <vt:lpstr>Diapositiva 2</vt:lpstr>
      <vt:lpstr>Diapositiva 3</vt:lpstr>
      <vt:lpstr>Meccanismi patogenetici del dolore </vt:lpstr>
      <vt:lpstr>Diapositiva 5</vt:lpstr>
      <vt:lpstr>Diapositiva 6</vt:lpstr>
      <vt:lpstr>Diapositiva 7</vt:lpstr>
      <vt:lpstr>Central post stroke pain</vt:lpstr>
      <vt:lpstr>Diapositiva 9</vt:lpstr>
      <vt:lpstr>Diapositiva 10</vt:lpstr>
      <vt:lpstr>Diapositiva 11</vt:lpstr>
      <vt:lpstr>Foisneau-Lottin A. et al.: Bursitis, adventitious bursa, and bone marrow edema in tibial stumps: the contribution of magnetic resonance imaging to the diagnosis and management of mechanical stress complication. Arch Phys Med Rehabil 2003: 84; 770-777</vt:lpstr>
      <vt:lpstr>Diapositiva 13</vt:lpstr>
      <vt:lpstr>Diapositiva 14</vt:lpstr>
      <vt:lpstr>Diapositiva 15</vt:lpstr>
      <vt:lpstr>Dolore riferito di origine somatica</vt:lpstr>
      <vt:lpstr>LA DIAGNOSI CLINICA</vt:lpstr>
      <vt:lpstr>IL TEMPO ED I CAMBIAMENTI DEI MECCANISMI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Foisneau-Lottin A. et al.: Bursitis, adventitious bursa, and bone marrow edema in tibial stumps: the contribution of magnetic resonance imaging to the diagnosis and management of mechanical stress complication. Arch Phys Med Rehabil 2003: 84; 770-777</vt:lpstr>
      <vt:lpstr>Diapositiva 32</vt:lpstr>
      <vt:lpstr>Diapositiva 33</vt:lpstr>
      <vt:lpstr>Phantom Limbs: Neuroplastic Phenomena</vt:lpstr>
      <vt:lpstr>Diapositiva 35</vt:lpstr>
      <vt:lpstr>Il dolore fantasmatico</vt:lpstr>
      <vt:lpstr>LA TERAPIA</vt:lpstr>
      <vt:lpstr>Diapositiva 38</vt:lpstr>
      <vt:lpstr>Diapositiva 39</vt:lpstr>
      <vt:lpstr>Diapositiva 40</vt:lpstr>
      <vt:lpstr>Analgesici – meccanismi patogenetici</vt:lpstr>
      <vt:lpstr>Diapositiva 42</vt:lpstr>
      <vt:lpstr>Diapositiva 43</vt:lpstr>
      <vt:lpstr>Medication trials</vt:lpstr>
      <vt:lpstr>Adjuvant therapies</vt:lpstr>
      <vt:lpstr>Mirror box therapy</vt:lpstr>
      <vt:lpstr>Diapositiva 47</vt:lpstr>
      <vt:lpstr>Diapositiva 48</vt:lpstr>
      <vt:lpstr>Diapositiva 49</vt:lpstr>
      <vt:lpstr>Diapositiva 50</vt:lpstr>
      <vt:lpstr>Diapositiva 51</vt:lpstr>
      <vt:lpstr>Diapositiva 52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Dolore del moncone e dolore fantasmatico</dc:title>
  <dc:creator>esetdr05</dc:creator>
  <cp:lastModifiedBy>Cesare</cp:lastModifiedBy>
  <cp:revision>22</cp:revision>
  <dcterms:created xsi:type="dcterms:W3CDTF">2012-05-22T12:57:12Z</dcterms:created>
  <dcterms:modified xsi:type="dcterms:W3CDTF">2012-05-22T12:58:36Z</dcterms:modified>
</cp:coreProperties>
</file>